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0" r:id="rId1"/>
  </p:sldMasterIdLst>
  <p:notesMasterIdLst>
    <p:notesMasterId r:id="rId58"/>
  </p:notesMasterIdLst>
  <p:sldIdLst>
    <p:sldId id="256" r:id="rId2"/>
    <p:sldId id="257" r:id="rId3"/>
    <p:sldId id="258" r:id="rId4"/>
    <p:sldId id="315" r:id="rId5"/>
    <p:sldId id="259" r:id="rId6"/>
    <p:sldId id="260" r:id="rId7"/>
    <p:sldId id="261" r:id="rId8"/>
    <p:sldId id="262" r:id="rId9"/>
    <p:sldId id="263" r:id="rId10"/>
    <p:sldId id="307" r:id="rId11"/>
    <p:sldId id="308" r:id="rId12"/>
    <p:sldId id="309" r:id="rId13"/>
    <p:sldId id="310" r:id="rId14"/>
    <p:sldId id="306" r:id="rId15"/>
    <p:sldId id="264" r:id="rId16"/>
    <p:sldId id="267" r:id="rId17"/>
    <p:sldId id="268" r:id="rId18"/>
    <p:sldId id="269" r:id="rId19"/>
    <p:sldId id="271" r:id="rId20"/>
    <p:sldId id="272" r:id="rId21"/>
    <p:sldId id="273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311" r:id="rId30"/>
    <p:sldId id="312" r:id="rId31"/>
    <p:sldId id="313" r:id="rId32"/>
    <p:sldId id="282" r:id="rId33"/>
    <p:sldId id="283" r:id="rId34"/>
    <p:sldId id="286" r:id="rId35"/>
    <p:sldId id="287" r:id="rId36"/>
    <p:sldId id="288" r:id="rId37"/>
    <p:sldId id="289" r:id="rId38"/>
    <p:sldId id="284" r:id="rId39"/>
    <p:sldId id="314" r:id="rId40"/>
    <p:sldId id="285" r:id="rId41"/>
    <p:sldId id="303" r:id="rId42"/>
    <p:sldId id="304" r:id="rId43"/>
    <p:sldId id="290" r:id="rId44"/>
    <p:sldId id="291" r:id="rId45"/>
    <p:sldId id="292" r:id="rId46"/>
    <p:sldId id="294" r:id="rId47"/>
    <p:sldId id="295" r:id="rId48"/>
    <p:sldId id="296" r:id="rId49"/>
    <p:sldId id="297" r:id="rId50"/>
    <p:sldId id="298" r:id="rId51"/>
    <p:sldId id="299" r:id="rId52"/>
    <p:sldId id="300" r:id="rId53"/>
    <p:sldId id="301" r:id="rId54"/>
    <p:sldId id="302" r:id="rId55"/>
    <p:sldId id="305" r:id="rId56"/>
    <p:sldId id="316" r:id="rId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4737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EC1D7D-185D-48A1-8965-C05533F3F2F5}" type="datetimeFigureOut">
              <a:rPr lang="x-none" smtClean="0"/>
              <a:pPr/>
              <a:t>20.09.2020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D3FFED-AEDC-46CA-ACA8-7DE7713AAEE4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497079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3FFED-AEDC-46CA-ACA8-7DE7713AAEE4}" type="slidenum">
              <a:rPr lang="x-none" smtClean="0"/>
              <a:pPr/>
              <a:t>56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2052864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AECC8C-F298-4464-A266-3D601551650F}" type="datetimeFigureOut">
              <a:rPr lang="ru-RU" smtClean="0"/>
              <a:pPr>
                <a:defRPr/>
              </a:pPr>
              <a:t>20.09.2020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9EBFC-C036-4C06-8520-B27D05A9CF59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493794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4CBFA4-015E-4226-88F0-1741F043BDC3}" type="datetimeFigureOut">
              <a:rPr lang="ru-RU" smtClean="0"/>
              <a:pPr>
                <a:defRPr/>
              </a:pPr>
              <a:t>20.09.2020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AC3-6C8D-48AA-8AAF-CB982CC168F3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818578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4CBFA4-015E-4226-88F0-1741F043BDC3}" type="datetimeFigureOut">
              <a:rPr lang="ru-RU" smtClean="0"/>
              <a:pPr>
                <a:defRPr/>
              </a:pPr>
              <a:t>20.09.2020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AC3-6C8D-48AA-8AAF-CB982CC168F3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811671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4CBFA4-015E-4226-88F0-1741F043BDC3}" type="datetimeFigureOut">
              <a:rPr lang="ru-RU" smtClean="0"/>
              <a:pPr>
                <a:defRPr/>
              </a:pPr>
              <a:t>20.09.2020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AC3-6C8D-48AA-8AAF-CB982CC168F3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31212474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4CBFA4-015E-4226-88F0-1741F043BDC3}" type="datetimeFigureOut">
              <a:rPr lang="ru-RU" smtClean="0"/>
              <a:pPr>
                <a:defRPr/>
              </a:pPr>
              <a:t>20.09.2020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AC3-6C8D-48AA-8AAF-CB982CC168F3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1491634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4CBFA4-015E-4226-88F0-1741F043BDC3}" type="datetimeFigureOut">
              <a:rPr lang="ru-RU" smtClean="0"/>
              <a:pPr>
                <a:defRPr/>
              </a:pPr>
              <a:t>20.09.2020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AC3-6C8D-48AA-8AAF-CB982CC168F3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28166333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4CBFA4-015E-4226-88F0-1741F043BDC3}" type="datetimeFigureOut">
              <a:rPr lang="ru-RU" smtClean="0"/>
              <a:pPr>
                <a:defRPr/>
              </a:pPr>
              <a:t>20.09.2020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AC3-6C8D-48AA-8AAF-CB982CC168F3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5938808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6889DA-7AE5-4015-8D12-1A2000E87C48}" type="datetimeFigureOut">
              <a:rPr lang="ru-RU" smtClean="0"/>
              <a:pPr>
                <a:defRPr/>
              </a:pPr>
              <a:t>20.09.2020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29552-A30D-4129-8B26-BC7B13E0C267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4768868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3E527-B1B6-4B78-965A-1B10C5BEFE2B}" type="datetimeFigureOut">
              <a:rPr lang="ru-RU" smtClean="0"/>
              <a:pPr>
                <a:defRPr/>
              </a:pPr>
              <a:t>20.09.2020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AA807-42DD-4609-82AC-F00B2CB498BE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800247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7029E86-9AC7-4C6E-BE50-8130353F66D8}" type="datetimeFigureOut">
              <a:rPr lang="ru-RU" smtClean="0"/>
              <a:pPr>
                <a:defRPr/>
              </a:pPr>
              <a:t>20.09.2020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205C7-76AB-4150-A834-F4D398B6A646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889240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88DEEF-9B82-48DA-9F5E-2DF0D07CC943}" type="datetimeFigureOut">
              <a:rPr lang="ru-RU" smtClean="0"/>
              <a:pPr>
                <a:defRPr/>
              </a:pPr>
              <a:t>20.09.2020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BDF90-354A-4DB7-8D25-539AF78AF153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077387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4CBFA4-015E-4226-88F0-1741F043BDC3}" type="datetimeFigureOut">
              <a:rPr lang="ru-RU" smtClean="0"/>
              <a:pPr>
                <a:defRPr/>
              </a:pPr>
              <a:t>20.09.2020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AC3-6C8D-48AA-8AAF-CB982CC168F3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783836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244FDB-4752-45D1-80D7-043BCF6D1EF4}" type="datetimeFigureOut">
              <a:rPr lang="ru-RU" smtClean="0"/>
              <a:pPr>
                <a:defRPr/>
              </a:pPr>
              <a:t>20.09.2020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87F2C-791C-4F55-BBD3-5E2C37BA7D41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283267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CDD82A3-7F49-4782-8B82-C41A542A56BA}" type="datetimeFigureOut">
              <a:rPr lang="ru-RU" smtClean="0"/>
              <a:pPr>
                <a:defRPr/>
              </a:pPr>
              <a:t>20.09.2020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DD4AC-0747-4013-AA0D-17CBEF978553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76373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D5C59A-7A3F-4762-93E7-0EA9221C25D2}" type="datetimeFigureOut">
              <a:rPr lang="ru-RU" smtClean="0"/>
              <a:pPr>
                <a:defRPr/>
              </a:pPr>
              <a:t>20.09.2020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B0DA6-419A-4F54-B9B6-D2B61BAD255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803097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D438FF-48BA-48FF-B56C-491192554727}" type="datetimeFigureOut">
              <a:rPr lang="ru-RU" smtClean="0"/>
              <a:pPr>
                <a:defRPr/>
              </a:pPr>
              <a:t>20.09.2020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0BE96-15E9-4B35-A48F-6EA5E572A1A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859322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4CBFA4-015E-4226-88F0-1741F043BDC3}" type="datetimeFigureOut">
              <a:rPr lang="ru-RU" smtClean="0"/>
              <a:pPr>
                <a:defRPr/>
              </a:pPr>
              <a:t>20.09.2020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AC3-6C8D-48AA-8AAF-CB982CC168F3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768418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DB4CBFA4-015E-4226-88F0-1741F043BDC3}" type="datetimeFigureOut">
              <a:rPr lang="ru-RU" smtClean="0"/>
              <a:pPr>
                <a:defRPr/>
              </a:pPr>
              <a:t>20.09.2020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07EAAC3-6C8D-48AA-8AAF-CB982CC168F3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0419332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3.wav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5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6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7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8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9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0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4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5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6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7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8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9.wav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0.wav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1.wav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2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3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4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5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6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7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8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39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4.wav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0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1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2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3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4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5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6.wa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7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8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9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0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1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2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3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4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5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6.wav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ChangeArrowheads="1"/>
          </p:cNvSpPr>
          <p:nvPr/>
        </p:nvSpPr>
        <p:spPr bwMode="auto">
          <a:xfrm>
            <a:off x="755650" y="1591459"/>
            <a:ext cx="74168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 МЕДИКО-САНИТАРНОГО ОБЕСПЕЧЕНИЕ ПРИ ЛИКВИДАЦИИ ПОСЛЕДСТВИЙ ЧРЕЗВЫЧАЙНЫХ СИТУАЦИЙ ПРИРОДНОГО  ХАРАКТЕРА </a:t>
            </a:r>
            <a:endParaRPr lang="ru-RU" alt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~PP1532.WAV">
            <a:hlinkClick r:id="" action="ppaction://media"/>
          </p:cNvPr>
          <p:cNvPicPr>
            <a:picLocks noRot="1" noChangeAspect="1"/>
          </p:cNvPicPr>
          <p:nvPr>
            <a:wavAudioFile r:embed="rId1" name="~PP1532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18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034A051E-9619-4404-B16C-52C6E461DF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3140969"/>
            <a:ext cx="8143056" cy="2878832"/>
          </a:xfrm>
        </p:spPr>
        <p:txBody>
          <a:bodyPr>
            <a:normAutofit/>
          </a:bodyPr>
          <a:lstStyle/>
          <a:p>
            <a:pPr algn="l"/>
            <a:r>
              <a:rPr lang="ru-RU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Землетрясение в Н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</a:rPr>
              <a:t>ефтегорске (Сахалин)</a:t>
            </a:r>
            <a:r>
              <a:rPr lang="ru-RU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— катастрофическое землетрясение магнитудой 7.6 балла. Оно полностью разрушило посёлок  всего за 17 секунд. Из 3197 жителей посёлка Нефтегорск погибло 2040 человек, а экономический ущерб определён в размере около двух триллионов рублей.</a:t>
            </a:r>
          </a:p>
          <a:p>
            <a:endParaRPr lang="x-none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D5DC186-9193-43CF-A4C3-D64E42E75DC6}"/>
              </a:ext>
            </a:extLst>
          </p:cNvPr>
          <p:cNvSpPr txBox="1"/>
          <p:nvPr/>
        </p:nvSpPr>
        <p:spPr>
          <a:xfrm>
            <a:off x="533400" y="476673"/>
            <a:ext cx="799903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sz="2400" b="1" dirty="0">
                <a:solidFill>
                  <a:srgbClr val="202122"/>
                </a:solidFill>
                <a:latin typeface="Arial" panose="020B0604020202020204" pitchFamily="34" charset="0"/>
              </a:rPr>
              <a:t>Землетрясение в Спитаке (Армения, 1988 год). </a:t>
            </a:r>
            <a:r>
              <a:rPr lang="ru-RU" sz="2400" dirty="0">
                <a:solidFill>
                  <a:srgbClr val="202122"/>
                </a:solidFill>
                <a:latin typeface="Arial" panose="020B0604020202020204" pitchFamily="34" charset="0"/>
              </a:rPr>
              <a:t>В </a:t>
            </a:r>
            <a:r>
              <a:rPr lang="ru-RU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результате землетрясения погибло, по меньшей мере, </a:t>
            </a:r>
            <a:r>
              <a:rPr lang="ru-RU" sz="24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25 тысяч человек </a:t>
            </a:r>
            <a:r>
              <a:rPr lang="ru-RU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(по другим данным 45 тысяч), </a:t>
            </a:r>
            <a:r>
              <a:rPr lang="ru-RU" sz="24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140 тысяч стали инвалидами</a:t>
            </a:r>
            <a:r>
              <a:rPr lang="ru-RU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ru-RU" sz="24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514 тысяч человек остались без крова. </a:t>
            </a:r>
            <a:r>
              <a:rPr lang="ru-RU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В общей сложности, землетрясение охватило около 40 % территории Армении.</a:t>
            </a:r>
            <a:endParaRPr lang="x-none" sz="2400" dirty="0"/>
          </a:p>
        </p:txBody>
      </p:sp>
      <p:pic>
        <p:nvPicPr>
          <p:cNvPr id="5" name="~PP1664.WAV">
            <a:hlinkClick r:id="" action="ppaction://media"/>
          </p:cNvPr>
          <p:cNvPicPr>
            <a:picLocks noRot="1" noChangeAspect="1"/>
          </p:cNvPicPr>
          <p:nvPr>
            <a:wavAudioFile r:embed="rId1" name="~PP1664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90053427"/>
      </p:ext>
    </p:extLst>
  </p:cSld>
  <p:clrMapOvr>
    <a:masterClrMapping/>
  </p:clrMapOvr>
  <p:transition spd="slow" advTm="1020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0 крупнейших землетрясений в мире">
            <a:extLst>
              <a:ext uri="{FF2B5EF4-FFF2-40B4-BE49-F238E27FC236}">
                <a16:creationId xmlns="" xmlns:a16="http://schemas.microsoft.com/office/drawing/2014/main" id="{783DB4B7-94DB-4724-83BF-91B864AEE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48680"/>
            <a:ext cx="7617536" cy="54726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~PP833.WAV">
            <a:hlinkClick r:id="" action="ppaction://media"/>
          </p:cNvPr>
          <p:cNvPicPr>
            <a:picLocks noRot="1" noChangeAspect="1"/>
          </p:cNvPicPr>
          <p:nvPr>
            <a:wavAudioFile r:embed="rId1" name="~PP833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63887633"/>
      </p:ext>
    </p:extLst>
  </p:cSld>
  <p:clrMapOvr>
    <a:masterClrMapping/>
  </p:clrMapOvr>
  <p:transition spd="slow" advTm="192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Землетрясения и цунами.Какими были величайшие природные катастрофы в  истории человечества? | Капитал страны">
            <a:extLst>
              <a:ext uri="{FF2B5EF4-FFF2-40B4-BE49-F238E27FC236}">
                <a16:creationId xmlns="" xmlns:a16="http://schemas.microsoft.com/office/drawing/2014/main" id="{4EA71870-9C67-4650-8789-4DB491500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620688"/>
            <a:ext cx="7604045" cy="57606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~PP442.WAV">
            <a:hlinkClick r:id="" action="ppaction://media"/>
          </p:cNvPr>
          <p:cNvPicPr>
            <a:picLocks noRot="1" noChangeAspect="1"/>
          </p:cNvPicPr>
          <p:nvPr>
            <a:wavAudioFile r:embed="rId1" name="~PP442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05704820"/>
      </p:ext>
    </p:extLst>
  </p:cSld>
  <p:clrMapOvr>
    <a:masterClrMapping/>
  </p:clrMapOvr>
  <p:transition spd="slow" advTm="459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Власти Чукотки предложили помощь пострадавшей от землетрясения Аляске —  Российская газета">
            <a:extLst>
              <a:ext uri="{FF2B5EF4-FFF2-40B4-BE49-F238E27FC236}">
                <a16:creationId xmlns="" xmlns:a16="http://schemas.microsoft.com/office/drawing/2014/main" id="{E4B0756E-026F-4E5C-9DC0-E93833394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64704"/>
            <a:ext cx="7488831" cy="54005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~PP2255.WAV">
            <a:hlinkClick r:id="" action="ppaction://media"/>
          </p:cNvPr>
          <p:cNvPicPr>
            <a:picLocks noRot="1" noChangeAspect="1"/>
          </p:cNvPicPr>
          <p:nvPr>
            <a:wavAudioFile r:embed="rId1" name="~PP2255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67788372"/>
      </p:ext>
    </p:extLst>
  </p:cSld>
  <p:clrMapOvr>
    <a:masterClrMapping/>
  </p:clrMapOvr>
  <p:transition spd="slow" advTm="218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C4C879E-2B8A-4DB5-854F-B1F79EEFB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60649"/>
            <a:ext cx="8287072" cy="577551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/>
              <a:t>Поражающие факторы землетрясения</a:t>
            </a:r>
            <a:endParaRPr lang="x-none" sz="2400" b="1" dirty="0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62E0619-65D3-4FED-B36D-53D6AF40BB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838201"/>
            <a:ext cx="8143056" cy="5181600"/>
          </a:xfrm>
        </p:spPr>
        <p:txBody>
          <a:bodyPr>
            <a:normAutofit/>
          </a:bodyPr>
          <a:lstStyle/>
          <a:p>
            <a:pPr marL="342900" indent="-342900">
              <a:buAutoNum type="arabicPeriod"/>
            </a:pPr>
            <a:r>
              <a:rPr lang="ru-RU" sz="2000" b="1" dirty="0">
                <a:solidFill>
                  <a:srgbClr val="FFFF00"/>
                </a:solidFill>
              </a:rPr>
              <a:t>Динамические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 (разрушение сооружений и травматизация пораженных, попадание людей под завалы разрушенных зданий…)</a:t>
            </a:r>
          </a:p>
          <a:p>
            <a:pPr marL="342900" indent="-342900">
              <a:buAutoNum type="arabicPeriod"/>
            </a:pPr>
            <a:r>
              <a:rPr lang="ru-RU" sz="2000" b="1" dirty="0">
                <a:solidFill>
                  <a:srgbClr val="FFFF00"/>
                </a:solidFill>
              </a:rPr>
              <a:t>Термические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 (длительное нахождение под завалами и переохлаждение…)</a:t>
            </a:r>
          </a:p>
          <a:p>
            <a:pPr marL="342900" indent="-342900">
              <a:buAutoNum type="arabicPeriod"/>
            </a:pPr>
            <a:r>
              <a:rPr lang="ru-RU" sz="2000" b="1" dirty="0">
                <a:solidFill>
                  <a:srgbClr val="FFFF00"/>
                </a:solidFill>
              </a:rPr>
              <a:t>Радиационные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 (разрушение объектов ядерной энергетики)</a:t>
            </a:r>
          </a:p>
          <a:p>
            <a:pPr marL="342900" indent="-342900">
              <a:buAutoNum type="arabicPeriod"/>
            </a:pPr>
            <a:r>
              <a:rPr lang="ru-RU" sz="2000" b="1" dirty="0">
                <a:solidFill>
                  <a:srgbClr val="FFFF00"/>
                </a:solidFill>
              </a:rPr>
              <a:t>Химические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 (разрушение объектов и выброс ТХВ – хлор, аммиак, азотная кислота)</a:t>
            </a:r>
          </a:p>
          <a:p>
            <a:pPr marL="342900" indent="-342900">
              <a:buAutoNum type="arabicPeriod"/>
            </a:pPr>
            <a:r>
              <a:rPr lang="ru-RU" sz="2000" b="1" dirty="0">
                <a:solidFill>
                  <a:srgbClr val="FFFF00"/>
                </a:solidFill>
              </a:rPr>
              <a:t>Биологические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 (разрушение коммуникаций, нарушение условий жизнедеятельности людей и как следствие создание условий для возникновения и распространения инфекционных заболеваний.</a:t>
            </a:r>
          </a:p>
          <a:p>
            <a:pPr marL="342900" indent="-342900">
              <a:buAutoNum type="arabicPeriod"/>
            </a:pPr>
            <a:r>
              <a:rPr lang="ru-RU" sz="2000" b="1" dirty="0">
                <a:solidFill>
                  <a:srgbClr val="FFFF00"/>
                </a:solidFill>
              </a:rPr>
              <a:t>Психоэмоциональное воздействие</a:t>
            </a:r>
            <a:endParaRPr lang="x-none" sz="2000" b="1" dirty="0">
              <a:solidFill>
                <a:srgbClr val="FFFF00"/>
              </a:solidFill>
            </a:endParaRPr>
          </a:p>
        </p:txBody>
      </p:sp>
      <p:pic>
        <p:nvPicPr>
          <p:cNvPr id="7" name="~PP1021.WAV">
            <a:hlinkClick r:id="" action="ppaction://media"/>
          </p:cNvPr>
          <p:cNvPicPr>
            <a:picLocks noRot="1" noChangeAspect="1"/>
          </p:cNvPicPr>
          <p:nvPr>
            <a:wavAudioFile r:embed="rId1" name="~PP1021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05889108"/>
      </p:ext>
    </p:extLst>
  </p:cSld>
  <p:clrMapOvr>
    <a:masterClrMapping/>
  </p:clrMapOvr>
  <p:transition spd="slow" advTm="1935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ChangeArrowheads="1"/>
          </p:cNvSpPr>
          <p:nvPr/>
        </p:nvSpPr>
        <p:spPr bwMode="auto">
          <a:xfrm>
            <a:off x="611188" y="160685"/>
            <a:ext cx="7777162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altLang="ru-RU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санитарных потерь при землетрясениях характерны большие колебания и разбросы. При этом до 40 % всех тяжело поражённых могут погибнуть под завалами в течение </a:t>
            </a:r>
            <a:r>
              <a:rPr lang="ru-RU" alt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первых 6 часов, </a:t>
            </a:r>
            <a:r>
              <a:rPr lang="ru-RU" altLang="ru-RU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60 % - в первые сутки, практически все - в течение 3 сутки. На 4-е сутки начинают погибать пострадавшие с травмами средней и лёгкой степени тяжести, </a:t>
            </a:r>
            <a:r>
              <a:rPr lang="ru-RU" alt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95 % из них умирают на 5-6-е сутки.</a:t>
            </a:r>
          </a:p>
          <a:p>
            <a:pPr algn="just"/>
            <a:endParaRPr lang="ru-RU" altLang="ru-RU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~PP99.WAV">
            <a:hlinkClick r:id="" action="ppaction://media"/>
          </p:cNvPr>
          <p:cNvPicPr>
            <a:picLocks noRot="1" noChangeAspect="1"/>
          </p:cNvPicPr>
          <p:nvPr>
            <a:wavAudioFile r:embed="rId1" name="~PP99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1231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Прямоугольник 1"/>
          <p:cNvSpPr>
            <a:spLocks noChangeArrowheads="1"/>
          </p:cNvSpPr>
          <p:nvPr/>
        </p:nvSpPr>
        <p:spPr bwMode="auto">
          <a:xfrm>
            <a:off x="611188" y="1052513"/>
            <a:ext cx="792162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Известно, что если спасатели войдут в зону землетрясения в течение </a:t>
            </a:r>
            <a:r>
              <a:rPr lang="ru-RU" alt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первых 3 ч, </a:t>
            </a:r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они могут спасти от гибели 90 % оставшихся в живых, через 6 ч количество спасённых может составлять 50 %. </a:t>
            </a:r>
          </a:p>
          <a:p>
            <a:pPr algn="just"/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В дальнейшем шансы на спасение уменьшаются, и </a:t>
            </a:r>
            <a:r>
              <a:rPr lang="ru-RU" altLang="ru-RU" sz="32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10 дней проводить спасательные работы нет смысла. </a:t>
            </a:r>
          </a:p>
        </p:txBody>
      </p:sp>
      <p:pic>
        <p:nvPicPr>
          <p:cNvPr id="4" name="~PP2232.WAV">
            <a:hlinkClick r:id="" action="ppaction://media"/>
          </p:cNvPr>
          <p:cNvPicPr>
            <a:picLocks noRot="1" noChangeAspect="1"/>
          </p:cNvPicPr>
          <p:nvPr>
            <a:wavAudioFile r:embed="rId1" name="~PP2232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68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ChangeArrowheads="1"/>
          </p:cNvSpPr>
          <p:nvPr/>
        </p:nvSpPr>
        <p:spPr bwMode="auto">
          <a:xfrm>
            <a:off x="755650" y="1133505"/>
            <a:ext cx="76327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altLang="ru-RU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ликвидации медико-санитарных последствий разрушительных землетрясений применяют систему этапного лечения с эвакуацией поражённых по назначению в специализированные лечебные учреждения, способные обеспечить пострадавшим исчерпывающую медицинскую помощь и лечение.</a:t>
            </a:r>
            <a:endParaRPr lang="ru-RU" alt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~PP1617.WAV">
            <a:hlinkClick r:id="" action="ppaction://media"/>
          </p:cNvPr>
          <p:cNvPicPr>
            <a:picLocks noRot="1" noChangeAspect="1"/>
          </p:cNvPicPr>
          <p:nvPr>
            <a:wavAudioFile r:embed="rId1" name="~PP1617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85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ChangeArrowheads="1"/>
          </p:cNvSpPr>
          <p:nvPr/>
        </p:nvSpPr>
        <p:spPr bwMode="auto">
          <a:xfrm>
            <a:off x="684213" y="584270"/>
            <a:ext cx="7775575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ru-RU" altLang="ru-RU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altLang="ru-RU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Организацию лечебно-эвакуационного обеспечения выполняют в первую очередь силами и средствами объектовых, местных и территориальных уровней ВСМК, территория и объекты которых оказались в зоне </a:t>
            </a:r>
            <a:r>
              <a:rPr lang="en-US" altLang="ru-RU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землетрясения.</a:t>
            </a:r>
            <a:endParaRPr lang="ru-RU" alt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~PP3215.WAV">
            <a:hlinkClick r:id="" action="ppaction://media"/>
          </p:cNvPr>
          <p:cNvPicPr>
            <a:picLocks noRot="1" noChangeAspect="1"/>
          </p:cNvPicPr>
          <p:nvPr>
            <a:wavAudioFile r:embed="rId1" name="~PP3215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04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ChangeArrowheads="1"/>
          </p:cNvSpPr>
          <p:nvPr/>
        </p:nvSpPr>
        <p:spPr bwMode="auto">
          <a:xfrm>
            <a:off x="971550" y="874713"/>
            <a:ext cx="7345363" cy="507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ru-RU" altLang="ru-RU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altLang="ru-RU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ликвидации медико-санитарных последствий землетрясений интенсивностью 5 баллов в </a:t>
            </a:r>
            <a:r>
              <a:rPr lang="ru-RU" altLang="ru-R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большинстве случаев </a:t>
            </a:r>
            <a:r>
              <a:rPr lang="ru-RU" altLang="ru-RU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представляется возможным сохранить </a:t>
            </a:r>
            <a:r>
              <a:rPr lang="ru-RU" altLang="ru-R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организацию лечебно-профилактического обеспечения, существующего в обычных условиях.</a:t>
            </a:r>
          </a:p>
        </p:txBody>
      </p:sp>
      <p:pic>
        <p:nvPicPr>
          <p:cNvPr id="3" name="~PP2569.WAV">
            <a:hlinkClick r:id="" action="ppaction://media"/>
          </p:cNvPr>
          <p:cNvPicPr>
            <a:picLocks noRot="1" noChangeAspect="1"/>
          </p:cNvPicPr>
          <p:nvPr>
            <a:wavAudioFile r:embed="rId1" name="~PP2569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44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ChangeArrowheads="1"/>
          </p:cNvSpPr>
          <p:nvPr/>
        </p:nvSpPr>
        <p:spPr bwMode="auto">
          <a:xfrm>
            <a:off x="467545" y="1487949"/>
            <a:ext cx="8136706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УЧЕБНЫЕ ВОПРОСЫ</a:t>
            </a:r>
          </a:p>
          <a:p>
            <a:pPr algn="just"/>
            <a:r>
              <a:rPr lang="ru-RU" alt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u-RU" altLang="ru-RU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alt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медико-санитарного обеспечения населения при ликвидации последствий землетрясений.</a:t>
            </a:r>
          </a:p>
          <a:p>
            <a:pPr algn="just" eaLnBrk="0" hangingPunct="0"/>
            <a:r>
              <a:rPr lang="ru-RU" alt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1.1. </a:t>
            </a:r>
            <a:r>
              <a:rPr lang="ru-RU" alt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Медико-тактическая характеристика очагов поражения при землетрясении.</a:t>
            </a:r>
          </a:p>
          <a:p>
            <a:pPr algn="just" eaLnBrk="0" hangingPunct="0"/>
            <a:r>
              <a:rPr lang="en-US" alt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alt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.2. </a:t>
            </a:r>
            <a:r>
              <a:rPr lang="ru-RU" alt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медицинского обеспечения населения при ликвидации последствий землетрясения.</a:t>
            </a:r>
            <a:endParaRPr lang="en-US" altLang="ru-RU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/>
            <a:r>
              <a:rPr lang="ru-RU" alt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ru-RU" alt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alt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медико-санитарного обеспечения населения при ликвидации последствий других природных катастроф.</a:t>
            </a:r>
          </a:p>
          <a:p>
            <a:pPr algn="just" eaLnBrk="0" hangingPunct="0"/>
            <a:r>
              <a:rPr lang="ru-RU" alt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2.1. </a:t>
            </a:r>
            <a:r>
              <a:rPr lang="ru-RU" alt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Медико-тактическая характеристика районов наводнений.</a:t>
            </a:r>
          </a:p>
          <a:p>
            <a:pPr algn="just" eaLnBrk="0" hangingPunct="0"/>
            <a:r>
              <a:rPr lang="ru-RU" alt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2.2.</a:t>
            </a:r>
            <a:r>
              <a:rPr lang="ru-RU" alt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Организация медицинского обеспечения населения при ликвидации последствий других природных катастроф.</a:t>
            </a:r>
          </a:p>
        </p:txBody>
      </p:sp>
      <p:pic>
        <p:nvPicPr>
          <p:cNvPr id="5" name="~PP2406.WAV">
            <a:hlinkClick r:id="" action="ppaction://media"/>
          </p:cNvPr>
          <p:cNvPicPr>
            <a:picLocks noRot="1" noChangeAspect="1"/>
          </p:cNvPicPr>
          <p:nvPr>
            <a:wavAudioFile r:embed="rId1" name="~PP2406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591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ChangeArrowheads="1"/>
          </p:cNvSpPr>
          <p:nvPr/>
        </p:nvSpPr>
        <p:spPr bwMode="auto">
          <a:xfrm>
            <a:off x="755650" y="992188"/>
            <a:ext cx="76327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ru-RU" altLang="ru-RU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altLang="ru-RU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6 - балльном землетрясении может возникнуть необходимость в организации и выполнении ряда дополнительных лечебно-эвакуационных мероприятий за счёт сил и средств службы медицины катастроф территориального уровня.</a:t>
            </a:r>
            <a:endParaRPr lang="ru-RU" altLang="ru-RU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~PP3149.WAV">
            <a:hlinkClick r:id="" action="ppaction://media"/>
          </p:cNvPr>
          <p:cNvPicPr>
            <a:picLocks noRot="1" noChangeAspect="1"/>
          </p:cNvPicPr>
          <p:nvPr>
            <a:wavAudioFile r:embed="rId1" name="~PP3149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44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ChangeArrowheads="1"/>
          </p:cNvSpPr>
          <p:nvPr/>
        </p:nvSpPr>
        <p:spPr bwMode="auto">
          <a:xfrm>
            <a:off x="827088" y="114925"/>
            <a:ext cx="7632700" cy="637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ru-RU" altLang="ru-RU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alt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землетрясении в 7 - 8 баллов принципиальные положения организации ЛЭО сохраняются, вместе с тем есть и существенные особенности:</a:t>
            </a:r>
          </a:p>
          <a:p>
            <a:pPr algn="just"/>
            <a:r>
              <a:rPr lang="ru-RU" alt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Различные травмы при землетрясении в 7 баллов получает каждый 7 - 10-й житель, а в 8 баллов - каждый 3 – 4</a:t>
            </a:r>
            <a:r>
              <a:rPr lang="en-US" alt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alt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</a:t>
            </a:r>
            <a:r>
              <a:rPr lang="en-US" alt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житель.     </a:t>
            </a:r>
          </a:p>
          <a:p>
            <a:pPr algn="just"/>
            <a:r>
              <a:rPr lang="ru-RU" alt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Оказание </a:t>
            </a:r>
            <a:r>
              <a:rPr lang="en-US" alt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alt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врачебной, квалифицированной и специализированной медицинской помощи с привлечением необходимых для этого сил и средств регионального  осуществляют в течение 1-2 суток.</a:t>
            </a:r>
            <a:endParaRPr lang="ru-RU" alt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alt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~PP3682.WAV">
            <a:hlinkClick r:id="" action="ppaction://media"/>
          </p:cNvPr>
          <p:cNvPicPr>
            <a:picLocks noRot="1" noChangeAspect="1"/>
          </p:cNvPicPr>
          <p:nvPr>
            <a:wavAudioFile r:embed="rId1" name="~PP3682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01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Прямоугольник 1"/>
          <p:cNvSpPr>
            <a:spLocks noChangeArrowheads="1"/>
          </p:cNvSpPr>
          <p:nvPr/>
        </p:nvSpPr>
        <p:spPr bwMode="auto">
          <a:xfrm>
            <a:off x="611188" y="1196975"/>
            <a:ext cx="7921625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ru-RU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alt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землетрясении в 9 баллов и более лечебно-профилактические учреждения, расположенные в зоне землетрясения </a:t>
            </a:r>
            <a:r>
              <a:rPr lang="ru-RU" alt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будут уничтожены или потеряют работоспособность. </a:t>
            </a:r>
            <a:r>
              <a:rPr lang="ru-RU" alt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ЛЭО в этом случае проводится силами и средствами </a:t>
            </a:r>
            <a:r>
              <a:rPr lang="ru-RU" alt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регионального </a:t>
            </a:r>
            <a:r>
              <a:rPr lang="ru-RU" alt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федерального уровней!!!</a:t>
            </a:r>
          </a:p>
        </p:txBody>
      </p:sp>
      <p:pic>
        <p:nvPicPr>
          <p:cNvPr id="4" name="~PP1918.WAV">
            <a:hlinkClick r:id="" action="ppaction://media"/>
          </p:cNvPr>
          <p:cNvPicPr>
            <a:picLocks noRot="1" noChangeAspect="1"/>
          </p:cNvPicPr>
          <p:nvPr>
            <a:wavAudioFile r:embed="rId1" name="~PP1918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66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ChangeArrowheads="1"/>
          </p:cNvSpPr>
          <p:nvPr/>
        </p:nvSpPr>
        <p:spPr bwMode="auto">
          <a:xfrm>
            <a:off x="323850" y="1025525"/>
            <a:ext cx="8424863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ru-RU" altLang="ru-RU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эвакуации пострадавших из очага землетрясения заключаются в следующем:</a:t>
            </a:r>
            <a:endParaRPr lang="ru-RU" altLang="ru-RU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/>
            <a:r>
              <a:rPr lang="ru-RU" altLang="ru-RU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altLang="ru-RU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вблизи всех медицинских пунктов и лечебных учреждений, предназначенных для пострадавших, оборудуют посадочные площадки для вертолётов;</a:t>
            </a:r>
            <a:endParaRPr lang="ru-RU" altLang="ru-RU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/>
            <a:r>
              <a:rPr lang="ru-RU" altLang="ru-RU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 если площадка для вертолётов находится на удалении от лечебного учреждения, на аэродроме должен быть развёрнут медицинский пункт;</a:t>
            </a:r>
            <a:endParaRPr lang="ru-RU" altLang="ru-RU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/>
            <a:r>
              <a:rPr lang="ru-RU" altLang="ru-RU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 на путях эвакуации пострадавших на автомобильном транспорте организуют медицинские распределительные пункты.</a:t>
            </a:r>
            <a:endParaRPr lang="ru-RU" altLang="ru-RU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~PP735.WAV">
            <a:hlinkClick r:id="" action="ppaction://media"/>
          </p:cNvPr>
          <p:cNvPicPr>
            <a:picLocks noRot="1" noChangeAspect="1"/>
          </p:cNvPicPr>
          <p:nvPr>
            <a:wavAudioFile r:embed="rId1" name="~PP735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50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ChangeArrowheads="1"/>
          </p:cNvSpPr>
          <p:nvPr/>
        </p:nvSpPr>
        <p:spPr bwMode="auto">
          <a:xfrm>
            <a:off x="684213" y="1143000"/>
            <a:ext cx="7775575" cy="440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en-US" altLang="ru-RU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altLang="ru-RU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 погрузкой поражённых в транспортные средства в очаге землетрясения проводят контроль их состояния и выполнения необходимых неотложных мероприятий медицинской помощи.</a:t>
            </a:r>
            <a:endParaRPr lang="ru-RU" altLang="ru-RU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~PP3545.WAV">
            <a:hlinkClick r:id="" action="ppaction://media"/>
          </p:cNvPr>
          <p:cNvPicPr>
            <a:picLocks noRot="1" noChangeAspect="1"/>
          </p:cNvPicPr>
          <p:nvPr>
            <a:wavAudioFile r:embed="rId1" name="~PP3545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59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>
            <a:spLocks noChangeArrowheads="1"/>
          </p:cNvSpPr>
          <p:nvPr/>
        </p:nvSpPr>
        <p:spPr bwMode="auto">
          <a:xfrm>
            <a:off x="323850" y="814388"/>
            <a:ext cx="8424863" cy="501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en-US" altLang="ru-RU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altLang="ru-RU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путях эвакуации из очага до первого этапа медицинской эвакуации создают медицинские регулировочные (распределительные) пункты, которые должны обеспечивать оказание нуждающимся неотложной медицинской помощи (как правило, в объёме первой или доврачебной помощи) и определять направления движения транспортных средств с поражёнными.</a:t>
            </a:r>
            <a:endParaRPr lang="ru-RU" altLang="ru-RU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~PP147.WAV">
            <a:hlinkClick r:id="" action="ppaction://media"/>
          </p:cNvPr>
          <p:cNvPicPr>
            <a:picLocks noRot="1" noChangeAspect="1"/>
          </p:cNvPicPr>
          <p:nvPr>
            <a:wavAudioFile r:embed="rId1" name="~PP147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68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ChangeArrowheads="1"/>
          </p:cNvSpPr>
          <p:nvPr/>
        </p:nvSpPr>
        <p:spPr bwMode="auto">
          <a:xfrm>
            <a:off x="539750" y="685800"/>
            <a:ext cx="806450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en-US" altLang="ru-RU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altLang="ru-RU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местах ожидания эвакуации групп поражённых (аэродромы, посадочные площадки, пристани, пункты сбора при эвакуации колоннами автомобильного транспорта) развёртывают эвакуационные приёмники, которые должны обеспечивать оказание нуждающимся первой врачебной помощи.</a:t>
            </a:r>
            <a:endParaRPr lang="ru-RU" altLang="ru-RU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~PP1826.WAV">
            <a:hlinkClick r:id="" action="ppaction://media"/>
          </p:cNvPr>
          <p:cNvPicPr>
            <a:picLocks noRot="1" noChangeAspect="1"/>
          </p:cNvPicPr>
          <p:nvPr>
            <a:wavAudioFile r:embed="rId1" name="~PP1826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73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ChangeArrowheads="1"/>
          </p:cNvSpPr>
          <p:nvPr/>
        </p:nvSpPr>
        <p:spPr bwMode="auto">
          <a:xfrm>
            <a:off x="539750" y="1068388"/>
            <a:ext cx="7920038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en-US" altLang="ru-RU" sz="4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altLang="ru-RU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обеспечения эвакуации поражённых в лечебные учреждения, расположенных на значительном удалении от очага землетрясения, необходимо организовать медицинское сопровождение.</a:t>
            </a:r>
            <a:endParaRPr lang="ru-RU" altLang="ru-RU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~PP2529.WAV">
            <a:hlinkClick r:id="" action="ppaction://media"/>
          </p:cNvPr>
          <p:cNvPicPr>
            <a:picLocks noRot="1" noChangeAspect="1"/>
          </p:cNvPicPr>
          <p:nvPr>
            <a:wavAudioFile r:embed="rId1" name="~PP2529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91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ChangeArrowheads="1"/>
          </p:cNvSpPr>
          <p:nvPr/>
        </p:nvSpPr>
        <p:spPr bwMode="auto">
          <a:xfrm>
            <a:off x="611188" y="367675"/>
            <a:ext cx="7777162" cy="59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en-US" altLang="ru-RU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alt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Наводнение</a:t>
            </a:r>
            <a:r>
              <a:rPr lang="ru-RU" altLang="ru-RU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altLang="ru-RU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altLang="ru-RU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значительное затопление местности водой в результате подъёма её уровня в реке, озере или на море, а также образование временных водотоков </a:t>
            </a:r>
            <a:r>
              <a:rPr lang="ru-RU" alt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2000" dirty="0">
                <a:solidFill>
                  <a:srgbClr val="38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b="0" i="0" dirty="0">
                <a:solidFill>
                  <a:srgbClr val="38383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начале июля 2012 года город Крымск в Краснодарском крае пережил одно из самых страшных наводнений в современной России. Только по официальным данным, тогда погиб 171 человек, а более 34 тысяч лишились крова или имущества.</a:t>
            </a:r>
            <a:r>
              <a:rPr lang="ru-RU" alt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)</a:t>
            </a:r>
            <a:endParaRPr lang="en-US" altLang="ru-RU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ru-RU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altLang="ru-RU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Наводнение носит временный характер.</a:t>
            </a:r>
            <a:endParaRPr lang="ru-RU" alt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~PP2751.WAV">
            <a:hlinkClick r:id="" action="ppaction://media"/>
          </p:cNvPr>
          <p:cNvPicPr>
            <a:picLocks noRot="1" noChangeAspect="1"/>
          </p:cNvPicPr>
          <p:nvPr>
            <a:wavAudioFile r:embed="rId1" name="~PP2751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76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В Индонезии девять человек погибли из-за наводнений — РТ на русском">
            <a:extLst>
              <a:ext uri="{FF2B5EF4-FFF2-40B4-BE49-F238E27FC236}">
                <a16:creationId xmlns="" xmlns:a16="http://schemas.microsoft.com/office/drawing/2014/main" id="{30F17719-4401-4BEE-91BB-7A2216CDF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764704"/>
            <a:ext cx="6840760" cy="55446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~PP1806.WAV">
            <a:hlinkClick r:id="" action="ppaction://media"/>
          </p:cNvPr>
          <p:cNvPicPr>
            <a:picLocks noRot="1" noChangeAspect="1"/>
          </p:cNvPicPr>
          <p:nvPr>
            <a:wavAudioFile r:embed="rId1" name="~PP1806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55215585"/>
      </p:ext>
    </p:extLst>
  </p:cSld>
  <p:clrMapOvr>
    <a:masterClrMapping/>
  </p:clrMapOvr>
  <p:transition advTm="207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ChangeArrowheads="1"/>
          </p:cNvSpPr>
          <p:nvPr/>
        </p:nvSpPr>
        <p:spPr bwMode="auto">
          <a:xfrm>
            <a:off x="900113" y="223313"/>
            <a:ext cx="7127875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Природная катастрофа </a:t>
            </a:r>
            <a:endParaRPr lang="en-US" altLang="ru-RU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(стихийное бедствие)</a:t>
            </a:r>
            <a:r>
              <a:rPr lang="en-US" altLang="ru-RU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внезапно возникшее явление природы, сопровождающееся человеческими жертвами, санитарными потерями, нарушением условий жизнедеятельности и уничтожением материальных ценностей.</a:t>
            </a:r>
            <a:endParaRPr lang="ru-RU" alt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~PP3016.WAV">
            <a:hlinkClick r:id="" action="ppaction://media"/>
          </p:cNvPr>
          <p:cNvPicPr>
            <a:picLocks noRot="1" noChangeAspect="1"/>
          </p:cNvPicPr>
          <p:nvPr>
            <a:wavAudioFile r:embed="rId1" name="~PP3016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392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Наводнение в Индонезии: число жертв стремительно растет / Видео-Новости">
            <a:extLst>
              <a:ext uri="{FF2B5EF4-FFF2-40B4-BE49-F238E27FC236}">
                <a16:creationId xmlns="" xmlns:a16="http://schemas.microsoft.com/office/drawing/2014/main" id="{A182CC95-1A21-4505-9601-A918F8505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64704"/>
            <a:ext cx="7416824" cy="51125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~PP1014.WAV">
            <a:hlinkClick r:id="" action="ppaction://media"/>
          </p:cNvPr>
          <p:cNvPicPr>
            <a:picLocks noRot="1" noChangeAspect="1"/>
          </p:cNvPicPr>
          <p:nvPr>
            <a:wavAudioFile r:embed="rId1" name="~PP1014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98570092"/>
      </p:ext>
    </p:extLst>
  </p:cSld>
  <p:clrMapOvr>
    <a:masterClrMapping/>
  </p:clrMapOvr>
  <p:transition advTm="100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43 человека погибли в Индонезии из-за сильного наводнения - видео - новости  Украины, Мир - LIGA.net">
            <a:extLst>
              <a:ext uri="{FF2B5EF4-FFF2-40B4-BE49-F238E27FC236}">
                <a16:creationId xmlns="" xmlns:a16="http://schemas.microsoft.com/office/drawing/2014/main" id="{7AC5B849-3B00-49B3-96F8-8145A7C8A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48680"/>
            <a:ext cx="7272808" cy="56166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~PP1907.WAV">
            <a:hlinkClick r:id="" action="ppaction://media"/>
          </p:cNvPr>
          <p:cNvPicPr>
            <a:picLocks noRot="1" noChangeAspect="1"/>
          </p:cNvPicPr>
          <p:nvPr>
            <a:wavAudioFile r:embed="rId1" name="~PP1907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31102720"/>
      </p:ext>
    </p:extLst>
  </p:cSld>
  <p:clrMapOvr>
    <a:masterClrMapping/>
  </p:clrMapOvr>
  <p:transition advTm="156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ChangeArrowheads="1"/>
          </p:cNvSpPr>
          <p:nvPr/>
        </p:nvSpPr>
        <p:spPr bwMode="auto">
          <a:xfrm>
            <a:off x="755650" y="1079500"/>
            <a:ext cx="76327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en-US" altLang="ru-RU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altLang="ru-R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Паводок</a:t>
            </a:r>
            <a:r>
              <a:rPr lang="ru-RU" altLang="ru-RU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altLang="ru-RU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altLang="ru-RU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быстрое, но сравнительно кратковременное поднятие уровня воды в реке, вызываемое сильными дождями, интенсивным таянием снежного покрова и ледников или появлением заторов в бассейне реки, что затрудняет её течение.</a:t>
            </a:r>
            <a:endParaRPr lang="ru-RU" alt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~PP1234.WAV">
            <a:hlinkClick r:id="" action="ppaction://media"/>
          </p:cNvPr>
          <p:cNvPicPr>
            <a:picLocks noRot="1" noChangeAspect="1"/>
          </p:cNvPicPr>
          <p:nvPr>
            <a:wavAudioFile r:embed="rId1" name="~PP1234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82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ChangeArrowheads="1"/>
          </p:cNvSpPr>
          <p:nvPr/>
        </p:nvSpPr>
        <p:spPr bwMode="auto">
          <a:xfrm>
            <a:off x="539750" y="1581150"/>
            <a:ext cx="806450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en-US" altLang="ru-RU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alt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Цунами</a:t>
            </a:r>
            <a:r>
              <a:rPr lang="ru-RU" altLang="ru-RU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altLang="ru-RU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altLang="ru-RU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наводнение, вызываемое подводными землетрясениями, извержениями подводных или островных вулканов и другими тектоническими процессами.</a:t>
            </a:r>
            <a:endParaRPr lang="ru-RU" alt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~PP216.WAV">
            <a:hlinkClick r:id="" action="ppaction://media"/>
          </p:cNvPr>
          <p:cNvPicPr>
            <a:picLocks noRot="1" noChangeAspect="1"/>
          </p:cNvPicPr>
          <p:nvPr>
            <a:wavAudioFile r:embed="rId1" name="~PP216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00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/>
          <p:cNvSpPr>
            <a:spLocks noChangeArrowheads="1"/>
          </p:cNvSpPr>
          <p:nvPr/>
        </p:nvSpPr>
        <p:spPr bwMode="auto">
          <a:xfrm>
            <a:off x="755650" y="944563"/>
            <a:ext cx="7704138" cy="45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Низкие наводнения. </a:t>
            </a:r>
            <a:endParaRPr lang="en-US" altLang="ru-RU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ru-RU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altLang="ru-RU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Возникают на равнинных реках с частотой </a:t>
            </a:r>
            <a:r>
              <a:rPr lang="ru-RU" altLang="ru-R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раз в 5</a:t>
            </a:r>
            <a:r>
              <a:rPr lang="en-US" altLang="ru-R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ru-R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лет. </a:t>
            </a:r>
            <a:r>
              <a:rPr lang="ru-RU" altLang="ru-RU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Характеризуются сравнительно небольшой площадью затопления, незначительным материальным ущербом и, как правило, не несут угрозы жизни и здоровью людей.</a:t>
            </a:r>
            <a:endParaRPr lang="ru-RU" alt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~PP3283.WAV">
            <a:hlinkClick r:id="" action="ppaction://media"/>
          </p:cNvPr>
          <p:cNvPicPr>
            <a:picLocks noRot="1" noChangeAspect="1"/>
          </p:cNvPicPr>
          <p:nvPr>
            <a:wavAudioFile r:embed="rId1" name="~PP3283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23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/>
          <p:cNvSpPr>
            <a:spLocks noChangeArrowheads="1"/>
          </p:cNvSpPr>
          <p:nvPr/>
        </p:nvSpPr>
        <p:spPr bwMode="auto">
          <a:xfrm>
            <a:off x="900113" y="849313"/>
            <a:ext cx="7343775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Высокие наводнения. </a:t>
            </a:r>
            <a:endParaRPr lang="en-US" altLang="ru-RU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ru-RU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altLang="ru-RU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Возникают </a:t>
            </a:r>
            <a:r>
              <a:rPr lang="ru-RU" alt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раз в 20</a:t>
            </a:r>
            <a:r>
              <a:rPr lang="en-US" alt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лет. </a:t>
            </a:r>
            <a:r>
              <a:rPr lang="ru-RU" altLang="ru-RU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Сопровождаются затоплением значительных участков речных долин, наносят ощутимый материальный ущерб и, как правило, сопровождаются угрозой для жизни и здоровья людей. Это обусловливает необходимость частичной эвакуации населения.</a:t>
            </a:r>
            <a:endParaRPr lang="ru-RU" alt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~PP689.WAV">
            <a:hlinkClick r:id="" action="ppaction://media"/>
          </p:cNvPr>
          <p:cNvPicPr>
            <a:picLocks noRot="1" noChangeAspect="1"/>
          </p:cNvPicPr>
          <p:nvPr>
            <a:wavAudioFile r:embed="rId1" name="~PP689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51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>
            <a:spLocks noChangeArrowheads="1"/>
          </p:cNvSpPr>
          <p:nvPr/>
        </p:nvSpPr>
        <p:spPr bwMode="auto">
          <a:xfrm>
            <a:off x="468313" y="1038225"/>
            <a:ext cx="80645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Выдающиеся наводнения. </a:t>
            </a:r>
            <a:endParaRPr lang="en-US" altLang="ru-RU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ru-RU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altLang="ru-RU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Возникают </a:t>
            </a:r>
            <a:r>
              <a:rPr lang="ru-RU" alt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раз в 50</a:t>
            </a:r>
            <a:r>
              <a:rPr lang="en-US" alt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лет. </a:t>
            </a:r>
            <a:r>
              <a:rPr lang="ru-RU" altLang="ru-RU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Приводят к затоплению целых речных бассейнов, включая населённые пункты. Подобные наводнения сопровождаются угрозой массовых потерь среди местного населения, поэтому приводят к необходимости эвакуации значительной его части.</a:t>
            </a:r>
            <a:endParaRPr lang="ru-RU" alt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~PP147.WAV">
            <a:hlinkClick r:id="" action="ppaction://media"/>
          </p:cNvPr>
          <p:cNvPicPr>
            <a:picLocks noRot="1" noChangeAspect="1"/>
          </p:cNvPicPr>
          <p:nvPr>
            <a:wavAudioFile r:embed="rId1" name="~PP147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80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ChangeArrowheads="1"/>
          </p:cNvSpPr>
          <p:nvPr/>
        </p:nvSpPr>
        <p:spPr bwMode="auto">
          <a:xfrm>
            <a:off x="827088" y="1077913"/>
            <a:ext cx="76327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ru-RU" altLang="ru-RU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Катастрофические наводнения. </a:t>
            </a:r>
            <a:endParaRPr lang="en-US" altLang="ru-RU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altLang="ru-RU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Возникают не чаще 1 раза </a:t>
            </a:r>
            <a:r>
              <a:rPr lang="ru-RU" alt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100</a:t>
            </a:r>
            <a:r>
              <a:rPr lang="en-US" alt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- 200 </a:t>
            </a:r>
            <a:r>
              <a:rPr lang="ru-RU" altLang="ru-RU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лет. Вызывают затопление огромных площадей, полностью парализуют хозяйственную и производственную деятельность, наносят значительный материальный ущерб и, как правило, сопровождаются большими потерями среди местного населения.</a:t>
            </a:r>
            <a:endParaRPr lang="ru-RU" alt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~PP3007.WAV">
            <a:hlinkClick r:id="" action="ppaction://media"/>
          </p:cNvPr>
          <p:cNvPicPr>
            <a:picLocks noRot="1" noChangeAspect="1"/>
          </p:cNvPicPr>
          <p:nvPr>
            <a:wavAudioFile r:embed="rId1" name="~PP3007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42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ChangeArrowheads="1"/>
          </p:cNvSpPr>
          <p:nvPr/>
        </p:nvSpPr>
        <p:spPr bwMode="auto">
          <a:xfrm>
            <a:off x="900113" y="1001763"/>
            <a:ext cx="7272337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en-US" altLang="ru-RU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altLang="ru-RU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Природные явления, связанные с наводнением или затоплением населённых пунктов на значительных территориях, определяют специфику деятельности здравоохранения, в том числе службы медицины катастроф.</a:t>
            </a:r>
          </a:p>
          <a:p>
            <a:pPr algn="just"/>
            <a:endParaRPr lang="ru-RU" alt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~PP4065.WAV">
            <a:hlinkClick r:id="" action="ppaction://media"/>
          </p:cNvPr>
          <p:cNvPicPr>
            <a:picLocks noRot="1" noChangeAspect="1"/>
          </p:cNvPicPr>
          <p:nvPr>
            <a:wavAudioFile r:embed="rId1" name="~PP4065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25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3CB7399-CF1D-4454-A2A4-951E616D9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04665"/>
            <a:ext cx="7999040" cy="57606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/>
              <a:t>Поражающие факторы наводнения</a:t>
            </a:r>
            <a:endParaRPr lang="x-none" sz="2400" dirty="0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F37F0810-4E39-4B43-9FA7-E4FF40391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124745"/>
            <a:ext cx="8143056" cy="4895056"/>
          </a:xfrm>
        </p:spPr>
        <p:txBody>
          <a:bodyPr>
            <a:normAutofit lnSpcReduction="10000"/>
          </a:bodyPr>
          <a:lstStyle/>
          <a:p>
            <a:pPr marL="342900" indent="-342900">
              <a:buAutoNum type="arabicPeriod"/>
            </a:pPr>
            <a:r>
              <a:rPr lang="ru-RU" sz="1800" b="1" dirty="0">
                <a:solidFill>
                  <a:srgbClr val="FFFF00"/>
                </a:solidFill>
              </a:rPr>
              <a:t>Динамические</a:t>
            </a: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</a:rPr>
              <a:t> (разрушение сооружений и травматизация пораженных, попадание в поток…)</a:t>
            </a:r>
          </a:p>
          <a:p>
            <a:pPr marL="342900" indent="-342900">
              <a:buAutoNum type="arabicPeriod"/>
            </a:pPr>
            <a:r>
              <a:rPr lang="ru-RU" sz="1800" b="1" dirty="0">
                <a:solidFill>
                  <a:srgbClr val="FFFF00"/>
                </a:solidFill>
              </a:rPr>
              <a:t>Термические</a:t>
            </a: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</a:rPr>
              <a:t> (длительное нахождение в воде и переохлаждение…)</a:t>
            </a:r>
            <a:r>
              <a:rPr lang="ru-RU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Теплопроводность воды в четыре раза больше, чем воздуха, поэтому она мгновенно воздействует на всю поверхность тела. Организм человека начинает переохлаждаться, если он длительное время находится в воде с температурой </a:t>
            </a:r>
            <a:r>
              <a:rPr lang="ru-RU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ниже 33,3°C.</a:t>
            </a:r>
            <a:endParaRPr lang="ru-RU" sz="1800" b="1" dirty="0">
              <a:solidFill>
                <a:srgbClr val="FF0000"/>
              </a:solidFill>
            </a:endParaRPr>
          </a:p>
          <a:p>
            <a:pPr marL="342900" indent="-342900">
              <a:buAutoNum type="arabicPeriod"/>
            </a:pPr>
            <a:r>
              <a:rPr lang="ru-RU" sz="1800" b="1" dirty="0">
                <a:solidFill>
                  <a:srgbClr val="FFFF00"/>
                </a:solidFill>
              </a:rPr>
              <a:t>Радиационные</a:t>
            </a: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</a:rPr>
              <a:t> (разрушение объектов ядерной энергетики)</a:t>
            </a:r>
          </a:p>
          <a:p>
            <a:pPr marL="342900" indent="-342900">
              <a:buAutoNum type="arabicPeriod"/>
            </a:pPr>
            <a:r>
              <a:rPr lang="ru-RU" sz="1800" b="1" dirty="0">
                <a:solidFill>
                  <a:srgbClr val="FFFF00"/>
                </a:solidFill>
              </a:rPr>
              <a:t>Химические</a:t>
            </a: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</a:rPr>
              <a:t> (разрушение объектов и выброс ТХВ – хлор, аммиак, азотная кислота)</a:t>
            </a:r>
          </a:p>
          <a:p>
            <a:pPr marL="342900" indent="-342900">
              <a:buAutoNum type="arabicPeriod"/>
            </a:pPr>
            <a:r>
              <a:rPr lang="ru-RU" sz="1800" b="1" dirty="0">
                <a:solidFill>
                  <a:srgbClr val="FFFF00"/>
                </a:solidFill>
              </a:rPr>
              <a:t>Биологические</a:t>
            </a: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</a:rPr>
              <a:t> (разрушение коммуникаций, нарушение условий жизнедеятельности людей и как следствие создание условий для возникновения и распространения инфекционных заболеваний.</a:t>
            </a:r>
          </a:p>
          <a:p>
            <a:pPr marL="342900" indent="-342900">
              <a:buAutoNum type="arabicPeriod"/>
            </a:pPr>
            <a:r>
              <a:rPr lang="ru-RU" sz="1800" b="1" dirty="0">
                <a:solidFill>
                  <a:srgbClr val="FFFF00"/>
                </a:solidFill>
              </a:rPr>
              <a:t>Психоэмоциональное воздействие</a:t>
            </a:r>
            <a:endParaRPr lang="x-none" dirty="0"/>
          </a:p>
        </p:txBody>
      </p:sp>
      <p:pic>
        <p:nvPicPr>
          <p:cNvPr id="4" name="~PP2417.WAV">
            <a:hlinkClick r:id="" action="ppaction://media"/>
          </p:cNvPr>
          <p:cNvPicPr>
            <a:picLocks noRot="1" noChangeAspect="1"/>
          </p:cNvPicPr>
          <p:nvPr>
            <a:wavAudioFile r:embed="rId1" name="~PP2417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06679841"/>
      </p:ext>
    </p:extLst>
  </p:cSld>
  <p:clrMapOvr>
    <a:masterClrMapping/>
  </p:clrMapOvr>
  <p:transition advTm="1164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="" xmlns:a16="http://schemas.microsoft.com/office/drawing/2014/main" id="{1904F834-C816-4ADB-BB4A-FD8E0D579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71500"/>
            <a:ext cx="8064896" cy="5715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~PP1821.WAV">
            <a:hlinkClick r:id="" action="ppaction://media"/>
          </p:cNvPr>
          <p:cNvPicPr>
            <a:picLocks noRot="1" noChangeAspect="1"/>
          </p:cNvPicPr>
          <p:nvPr>
            <a:wavAudioFile r:embed="rId1" name="~PP1821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27949309"/>
      </p:ext>
    </p:extLst>
  </p:cSld>
  <p:clrMapOvr>
    <a:masterClrMapping/>
  </p:clrMapOvr>
  <p:transition spd="slow" advTm="514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ChangeArrowheads="1"/>
          </p:cNvSpPr>
          <p:nvPr/>
        </p:nvSpPr>
        <p:spPr bwMode="auto">
          <a:xfrm>
            <a:off x="684213" y="961360"/>
            <a:ext cx="7775575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en-US" alt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alt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организации медицинского обеспечения населения при наводнениях необходимо учитывать следующие факты:</a:t>
            </a:r>
            <a:endParaRPr lang="ru-RU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/>
            <a:r>
              <a:rPr lang="ru-RU" alt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alt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alt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масштаб территории затопления;</a:t>
            </a:r>
            <a:endParaRPr lang="ru-RU" alt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/>
            <a:r>
              <a:rPr lang="ru-RU" alt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 количество пострадавшего населения, оказавшегося без крова, продуктов питания и питьевой воды;</a:t>
            </a:r>
            <a:endParaRPr lang="ru-RU" alt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/>
            <a:r>
              <a:rPr lang="ru-RU" alt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en-US" alt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alt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лиц, подвергшихся отрицательному воздействию холодной воды, ветра и других метеорологических факторов.</a:t>
            </a:r>
            <a:endParaRPr lang="ru-RU" alt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/>
            <a:r>
              <a:rPr lang="en-US" alt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endParaRPr lang="ru-RU" alt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~PP2861.WAV">
            <a:hlinkClick r:id="" action="ppaction://media"/>
          </p:cNvPr>
          <p:cNvPicPr>
            <a:picLocks noRot="1" noChangeAspect="1"/>
          </p:cNvPicPr>
          <p:nvPr>
            <a:wavAudioFile r:embed="rId1" name="~PP2861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48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/>
          <p:cNvSpPr>
            <a:spLocks noChangeArrowheads="1"/>
          </p:cNvSpPr>
          <p:nvPr/>
        </p:nvSpPr>
        <p:spPr bwMode="auto">
          <a:xfrm>
            <a:off x="539750" y="904875"/>
            <a:ext cx="8135938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 медицинской  помощи при  утоплении  следующие:</a:t>
            </a:r>
            <a:endParaRPr lang="ru-RU" altLang="ru-RU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/>
            <a:r>
              <a:rPr lang="ru-RU" altLang="ru-RU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 </a:t>
            </a:r>
            <a:r>
              <a:rPr lang="ru-RU" altLang="ru-RU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очищение полости рта от посторонних предметов (водорослей, тины и т.д.);</a:t>
            </a:r>
            <a:endParaRPr lang="ru-RU" altLang="ru-RU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/>
            <a:r>
              <a:rPr lang="ru-RU" altLang="ru-RU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 удаление воды из лёгких;</a:t>
            </a:r>
            <a:endParaRPr lang="ru-RU" altLang="ru-RU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/>
            <a:r>
              <a:rPr lang="ru-RU" altLang="ru-RU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 проведение искусственной вентиляции лёгких;</a:t>
            </a:r>
            <a:endParaRPr lang="ru-RU" altLang="ru-RU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/>
            <a:r>
              <a:rPr lang="ru-RU" altLang="ru-RU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 непрямой массаж сердца и другие мероприятия.</a:t>
            </a:r>
            <a:endParaRPr lang="ru-RU" altLang="ru-RU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~PP2598.WAV">
            <a:hlinkClick r:id="" action="ppaction://media"/>
          </p:cNvPr>
          <p:cNvPicPr>
            <a:picLocks noRot="1" noChangeAspect="1"/>
          </p:cNvPicPr>
          <p:nvPr>
            <a:wavAudioFile r:embed="rId1" name="~PP2598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21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"/>
          <p:cNvSpPr>
            <a:spLocks noChangeArrowheads="1"/>
          </p:cNvSpPr>
          <p:nvPr/>
        </p:nvSpPr>
        <p:spPr bwMode="auto">
          <a:xfrm>
            <a:off x="468313" y="608013"/>
            <a:ext cx="8207375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ru-RU" altLang="ru-RU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altLang="ru-RU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Медицинскую помощь  пострадавшим при наводнении, организуют как на затопляемой, так и на прилегающей к ней территории. Она включает проведение мероприятий по извлечению пострадавших из воды, их доставку на специальное плавающее средство или берег, проведение комплекса противошоковых и реанимационных мероприятий (искусственная вентиляция лёгких, закрытый массаж сердца и др.).</a:t>
            </a:r>
            <a:endParaRPr lang="ru-RU" altLang="ru-RU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~PP2276.WAV">
            <a:hlinkClick r:id="" action="ppaction://media"/>
          </p:cNvPr>
          <p:cNvPicPr>
            <a:picLocks noRot="1" noChangeAspect="1"/>
          </p:cNvPicPr>
          <p:nvPr>
            <a:wavAudioFile r:embed="rId1" name="~PP2276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60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/>
          <p:cNvSpPr>
            <a:spLocks noChangeArrowheads="1"/>
          </p:cNvSpPr>
          <p:nvPr/>
        </p:nvSpPr>
        <p:spPr bwMode="auto">
          <a:xfrm>
            <a:off x="684213" y="1051214"/>
            <a:ext cx="7775575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altLang="ru-R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ЧС метеорологической природы</a:t>
            </a:r>
          </a:p>
          <a:p>
            <a:pPr algn="ctr"/>
            <a:r>
              <a:rPr lang="ru-RU" altLang="ru-RU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скорости ветра </a:t>
            </a:r>
            <a:endParaRPr lang="ru-RU" alt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/>
            <a:r>
              <a:rPr lang="ru-RU" altLang="ru-RU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 слабый ветер - до 5 м/с;</a:t>
            </a:r>
            <a:endParaRPr lang="ru-RU" alt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/>
            <a:r>
              <a:rPr lang="ru-RU" altLang="ru-RU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 бурю (шторм) – 18 - 29 м/с;</a:t>
            </a:r>
            <a:endParaRPr lang="ru-RU" alt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/>
            <a:r>
              <a:rPr lang="ru-RU" altLang="ru-RU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 ураган (тайфун) - свыше 29 м/с, иногда доходящий до 120 - 210 м/с.</a:t>
            </a:r>
            <a:endParaRPr lang="ru-RU" alt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~PP2131.WAV">
            <a:hlinkClick r:id="" action="ppaction://media"/>
          </p:cNvPr>
          <p:cNvPicPr>
            <a:picLocks noRot="1" noChangeAspect="1"/>
          </p:cNvPicPr>
          <p:nvPr>
            <a:wavAudioFile r:embed="rId1" name="~PP2131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24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>
            <a:spLocks noChangeArrowheads="1"/>
          </p:cNvSpPr>
          <p:nvPr/>
        </p:nvSpPr>
        <p:spPr bwMode="auto">
          <a:xfrm>
            <a:off x="611188" y="700088"/>
            <a:ext cx="78486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Буря </a:t>
            </a:r>
            <a:r>
              <a:rPr lang="ru-RU" alt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endParaRPr lang="ru-RU" altLang="ru-RU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 сильный и продолжительный ветер, имеющий скорость 18</a:t>
            </a:r>
            <a:r>
              <a:rPr lang="en-US" altLang="ru-RU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ru-RU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 м/с. Он вызывает большие разрушения на суше и волнение на море (шторм). В зависимости от времени года и вовлечения в поток воздуха различных частиц различают пыльные, </a:t>
            </a:r>
            <a:r>
              <a:rPr lang="ru-RU" altLang="ru-RU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беспыльные</a:t>
            </a:r>
            <a:r>
              <a:rPr lang="ru-RU" altLang="ru-RU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снежные и шквальные бури.</a:t>
            </a:r>
            <a:endParaRPr lang="ru-RU" alt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~PP780.WAV">
            <a:hlinkClick r:id="" action="ppaction://media"/>
          </p:cNvPr>
          <p:cNvPicPr>
            <a:picLocks noRot="1" noChangeAspect="1"/>
          </p:cNvPicPr>
          <p:nvPr>
            <a:wavAudioFile r:embed="rId1" name="~PP780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11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Прямоугольник 1"/>
          <p:cNvSpPr>
            <a:spLocks noChangeArrowheads="1"/>
          </p:cNvSpPr>
          <p:nvPr/>
        </p:nvSpPr>
        <p:spPr bwMode="auto">
          <a:xfrm>
            <a:off x="755650" y="908050"/>
            <a:ext cx="7416800" cy="41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Ураган </a:t>
            </a:r>
            <a:r>
              <a:rPr lang="ru-RU" alt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endParaRPr lang="ru-RU" altLang="ru-RU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вихрь с огромной скоростью движения воздушных масс и низким атмосферным давлением воздуха в центральной части. Скорость движения воздуха может превышать 120 м/с на территории диаметром 500</a:t>
            </a:r>
            <a:r>
              <a:rPr lang="en-US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1000 км и высотой до 10-12 км. </a:t>
            </a:r>
          </a:p>
        </p:txBody>
      </p:sp>
      <p:pic>
        <p:nvPicPr>
          <p:cNvPr id="3" name="~PP376.WAV">
            <a:hlinkClick r:id="" action="ppaction://media"/>
          </p:cNvPr>
          <p:cNvPicPr>
            <a:picLocks noRot="1" noChangeAspect="1"/>
          </p:cNvPicPr>
          <p:nvPr>
            <a:wavAudioFile r:embed="rId1" name="~PP376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24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Прямоугольник 1"/>
          <p:cNvSpPr>
            <a:spLocks noChangeArrowheads="1"/>
          </p:cNvSpPr>
          <p:nvPr/>
        </p:nvSpPr>
        <p:spPr bwMode="auto">
          <a:xfrm>
            <a:off x="1116013" y="620713"/>
            <a:ext cx="7056437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Смерч </a:t>
            </a:r>
            <a:r>
              <a:rPr lang="ru-RU" alt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endParaRPr lang="ru-RU" altLang="ru-RU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разрушительное атмосферное явление. Представляет собой огромный вихрь с вертикально направленной осью вращения, напоминающий по форме воронку с вытянутым кверху «хоботом». </a:t>
            </a:r>
          </a:p>
        </p:txBody>
      </p:sp>
      <p:pic>
        <p:nvPicPr>
          <p:cNvPr id="3" name="~PP967.WAV">
            <a:hlinkClick r:id="" action="ppaction://media"/>
          </p:cNvPr>
          <p:cNvPicPr>
            <a:picLocks noRot="1" noChangeAspect="1"/>
          </p:cNvPicPr>
          <p:nvPr>
            <a:wavAudioFile r:embed="rId1" name="~PP967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03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Прямоугольник 1"/>
          <p:cNvSpPr>
            <a:spLocks noChangeArrowheads="1"/>
          </p:cNvSpPr>
          <p:nvPr/>
        </p:nvSpPr>
        <p:spPr bwMode="auto">
          <a:xfrm>
            <a:off x="684213" y="549275"/>
            <a:ext cx="7704137" cy="513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Сель </a:t>
            </a:r>
            <a:r>
              <a:rPr lang="ru-RU" altLang="ru-RU" sz="40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endParaRPr lang="ru-RU" altLang="ru-RU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внезапно формирующийся в руслах горных рек временный грязевой и грязекаменный поток с высоким содержанием (до 75 %) горных пород, возникающий в результате интенсивных и продолжительных ливневых дождей, бурного таяния ледников или сезонного снежного покрова и других явлений. </a:t>
            </a:r>
          </a:p>
        </p:txBody>
      </p:sp>
      <p:pic>
        <p:nvPicPr>
          <p:cNvPr id="3" name="~PP2674.WAV">
            <a:hlinkClick r:id="" action="ppaction://media"/>
          </p:cNvPr>
          <p:cNvPicPr>
            <a:picLocks noRot="1" noChangeAspect="1"/>
          </p:cNvPicPr>
          <p:nvPr>
            <a:wavAudioFile r:embed="rId1" name="~PP2674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92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"/>
          <p:cNvSpPr>
            <a:spLocks noChangeArrowheads="1"/>
          </p:cNvSpPr>
          <p:nvPr/>
        </p:nvSpPr>
        <p:spPr bwMode="auto">
          <a:xfrm>
            <a:off x="900113" y="885825"/>
            <a:ext cx="7488237" cy="458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Оползень </a:t>
            </a:r>
            <a:r>
              <a:rPr lang="ru-RU" altLang="ru-RU" sz="4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endParaRPr lang="ru-RU" altLang="ru-RU" sz="36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скользящее смещение масс горных пород вниз по склону под влиянием силы тяжести. Возникает, как правило, вследствие подмыва склона, переувлажнения, сейсмических толчков и других факторов.</a:t>
            </a:r>
            <a:endParaRPr lang="ru-RU" altLang="ru-RU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~PP622.WAV">
            <a:hlinkClick r:id="" action="ppaction://media"/>
          </p:cNvPr>
          <p:cNvPicPr>
            <a:picLocks noRot="1" noChangeAspect="1"/>
          </p:cNvPicPr>
          <p:nvPr>
            <a:wavAudioFile r:embed="rId1" name="~PP622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52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Прямоугольник 1"/>
          <p:cNvSpPr>
            <a:spLocks noChangeArrowheads="1"/>
          </p:cNvSpPr>
          <p:nvPr/>
        </p:nvSpPr>
        <p:spPr bwMode="auto">
          <a:xfrm>
            <a:off x="1042988" y="908050"/>
            <a:ext cx="748982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Снежные лавины </a:t>
            </a:r>
            <a:endParaRPr lang="ru-RU" altLang="ru-RU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возникают в результате накапливания снега на горных вершинах при обильных снегопадах, сильных метелях при резком понижении температуры воздуха. </a:t>
            </a:r>
          </a:p>
        </p:txBody>
      </p:sp>
      <p:pic>
        <p:nvPicPr>
          <p:cNvPr id="3" name="~PP859.WAV">
            <a:hlinkClick r:id="" action="ppaction://media"/>
          </p:cNvPr>
          <p:cNvPicPr>
            <a:picLocks noRot="1" noChangeAspect="1"/>
          </p:cNvPicPr>
          <p:nvPr>
            <a:wavAudioFile r:embed="rId1" name="~PP859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22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ChangeArrowheads="1"/>
          </p:cNvSpPr>
          <p:nvPr/>
        </p:nvSpPr>
        <p:spPr bwMode="auto">
          <a:xfrm>
            <a:off x="827088" y="1196975"/>
            <a:ext cx="7632700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Землетрясение</a:t>
            </a:r>
            <a:r>
              <a:rPr lang="ru-RU" altLang="ru-RU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endParaRPr lang="en-US" altLang="ru-RU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особое явление природы, проявляющееся в виде подземных толчков, ударов и колебаний, вызванное естественными процессами, происходящими в земной </a:t>
            </a:r>
            <a:r>
              <a:rPr lang="ru-RU" altLang="ru-RU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коре</a:t>
            </a:r>
            <a:r>
              <a:rPr lang="ru-RU" altLang="ru-RU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~PP257.WAV">
            <a:hlinkClick r:id="" action="ppaction://media"/>
          </p:cNvPr>
          <p:cNvPicPr>
            <a:picLocks noRot="1" noChangeAspect="1"/>
          </p:cNvPicPr>
          <p:nvPr>
            <a:wavAudioFile r:embed="rId1" name="~PP257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297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"/>
          <p:cNvSpPr>
            <a:spLocks noChangeArrowheads="1"/>
          </p:cNvSpPr>
          <p:nvPr/>
        </p:nvSpPr>
        <p:spPr bwMode="auto">
          <a:xfrm>
            <a:off x="971550" y="1403350"/>
            <a:ext cx="7416800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Пожары</a:t>
            </a:r>
            <a:r>
              <a:rPr lang="ru-RU" altLang="ru-RU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ru-RU" altLang="ru-RU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endParaRPr lang="ru-RU" altLang="ru-RU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неконтролируемый процесс горения, сопровождающийся уничтожением материальных ценностей и создающий опасность для здоровья и жизни людей.</a:t>
            </a:r>
            <a:endParaRPr lang="ru-RU" alt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~PP365.WAV">
            <a:hlinkClick r:id="" action="ppaction://media"/>
          </p:cNvPr>
          <p:cNvPicPr>
            <a:picLocks noRot="1" noChangeAspect="1"/>
          </p:cNvPicPr>
          <p:nvPr>
            <a:wavAudioFile r:embed="rId1" name="~PP365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97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Прямоугольник 1"/>
          <p:cNvSpPr>
            <a:spLocks noChangeArrowheads="1"/>
          </p:cNvSpPr>
          <p:nvPr/>
        </p:nvSpPr>
        <p:spPr bwMode="auto">
          <a:xfrm>
            <a:off x="1042988" y="620713"/>
            <a:ext cx="7129462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ru-RU" altLang="ru-RU" sz="360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altLang="ru-RU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Пожар характеризуется выделением большого количества тепла и интенсивным газовым обменом продуктов сгорания.     </a:t>
            </a:r>
          </a:p>
          <a:p>
            <a:pPr algn="just"/>
            <a:r>
              <a:rPr lang="ru-RU" altLang="ru-RU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Пространство, охваченное пожаром, условно разделяют на зоны активного горения, теплового воздействия и задымления. </a:t>
            </a:r>
          </a:p>
        </p:txBody>
      </p:sp>
      <p:pic>
        <p:nvPicPr>
          <p:cNvPr id="3" name="~PP1805.WAV">
            <a:hlinkClick r:id="" action="ppaction://media"/>
          </p:cNvPr>
          <p:cNvPicPr>
            <a:picLocks noRot="1" noChangeAspect="1"/>
          </p:cNvPicPr>
          <p:nvPr>
            <a:wavAudioFile r:embed="rId1" name="~PP1805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49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"/>
          <p:cNvSpPr>
            <a:spLocks noChangeArrowheads="1"/>
          </p:cNvSpPr>
          <p:nvPr/>
        </p:nvSpPr>
        <p:spPr bwMode="auto">
          <a:xfrm>
            <a:off x="755650" y="923925"/>
            <a:ext cx="7704138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ru-RU" altLang="ru-RU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altLang="ru-RU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</a:t>
            </a:r>
            <a:r>
              <a:rPr lang="en-US" altLang="ru-RU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altLang="ru-RU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медицинской и</a:t>
            </a:r>
            <a:r>
              <a:rPr lang="en-US" altLang="ru-RU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ru-RU" altLang="ru-RU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врачебной помощи организуют непосредственно в очаге стихийного бедствия. В расположенных за пределами очага лечебных учреждениях оказывают квалифицированную и специализированную медицинскую помощь.</a:t>
            </a:r>
            <a:endParaRPr lang="ru-RU" altLang="ru-RU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~PP1807.WAV">
            <a:hlinkClick r:id="" action="ppaction://media"/>
          </p:cNvPr>
          <p:cNvPicPr>
            <a:picLocks noRot="1" noChangeAspect="1"/>
          </p:cNvPicPr>
          <p:nvPr>
            <a:wavAudioFile r:embed="rId1" name="~PP1807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44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/>
          <p:cNvSpPr>
            <a:spLocks noChangeArrowheads="1"/>
          </p:cNvSpPr>
          <p:nvPr/>
        </p:nvSpPr>
        <p:spPr bwMode="auto">
          <a:xfrm>
            <a:off x="684213" y="1138238"/>
            <a:ext cx="777557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ru-RU" altLang="ru-RU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altLang="ru-RU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Ответственность за эвакуацию поражённых из очага несут руководители сводных отрядов спасателей, руководители объектов или представители местной администрации района, руководящие спасательными работами.</a:t>
            </a:r>
            <a:endParaRPr lang="ru-RU" altLang="ru-RU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~PP1940.WAV">
            <a:hlinkClick r:id="" action="ppaction://media"/>
          </p:cNvPr>
          <p:cNvPicPr>
            <a:picLocks noRot="1" noChangeAspect="1"/>
          </p:cNvPicPr>
          <p:nvPr>
            <a:wavAudioFile r:embed="rId1" name="~PP1940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33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"/>
          <p:cNvSpPr>
            <a:spLocks noChangeArrowheads="1"/>
          </p:cNvSpPr>
          <p:nvPr/>
        </p:nvSpPr>
        <p:spPr bwMode="auto">
          <a:xfrm>
            <a:off x="395288" y="947738"/>
            <a:ext cx="8353425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ru-RU" altLang="ru-RU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altLang="ru-RU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массовых поражениях населения в районе бедствия организуют приём и медицинскую сортировку поступающих поражённых, оказание им </a:t>
            </a:r>
            <a:r>
              <a:rPr lang="en-US" altLang="ru-RU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altLang="ru-RU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врачебной</a:t>
            </a:r>
            <a:r>
              <a:rPr lang="en-US" altLang="ru-RU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altLang="ru-RU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она не была оказана ранее) и неотложной квалифицированной медицинской помощи в госпитале. Осуществляют временную госпитализацию поражённых и изоляцию инфекционных больных и лиц с нарушением психики. </a:t>
            </a:r>
            <a:r>
              <a:rPr lang="en-US" altLang="ru-RU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~PP565.WAV">
            <a:hlinkClick r:id="" action="ppaction://media"/>
          </p:cNvPr>
          <p:cNvPicPr>
            <a:picLocks noRot="1" noChangeAspect="1"/>
          </p:cNvPicPr>
          <p:nvPr>
            <a:wavAudioFile r:embed="rId1" name="~PP565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38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"/>
          <p:cNvSpPr>
            <a:spLocks noChangeArrowheads="1"/>
          </p:cNvSpPr>
          <p:nvPr/>
        </p:nvSpPr>
        <p:spPr bwMode="auto">
          <a:xfrm>
            <a:off x="395288" y="601663"/>
            <a:ext cx="8497887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ru-RU" altLang="ru-RU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altLang="ru-RU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организация медицинского обеспечения населения в ЧС природного характера - один из наиболее трудоёмких видов деятельности здравоохранения и службы медицины катастроф. Успешное решение этой задачи в значительной степени зависит от готовности Всероссийской службы медицины катастроф, учёта особенностей и прогноза развития ситуации в ходе ликвидации медико-санитарных последствий ЧС.</a:t>
            </a:r>
            <a:endParaRPr lang="ru-RU" altLang="ru-RU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~PP3246.WAV">
            <a:hlinkClick r:id="" action="ppaction://media"/>
          </p:cNvPr>
          <p:cNvPicPr>
            <a:picLocks noRot="1" noChangeAspect="1"/>
          </p:cNvPicPr>
          <p:nvPr>
            <a:wavAudioFile r:embed="rId1" name="~PP3246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29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="" xmlns:a16="http://schemas.microsoft.com/office/drawing/2014/main" id="{FAAA8770-43BF-48FC-9AD3-B90EC25D6A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452200443"/>
              </p:ext>
            </p:extLst>
          </p:nvPr>
        </p:nvGraphicFramePr>
        <p:xfrm>
          <a:off x="467544" y="332657"/>
          <a:ext cx="8280918" cy="62729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60306">
                  <a:extLst>
                    <a:ext uri="{9D8B030D-6E8A-4147-A177-3AD203B41FA5}">
                      <a16:colId xmlns="" xmlns:a16="http://schemas.microsoft.com/office/drawing/2014/main" val="1858933196"/>
                    </a:ext>
                  </a:extLst>
                </a:gridCol>
                <a:gridCol w="2760306">
                  <a:extLst>
                    <a:ext uri="{9D8B030D-6E8A-4147-A177-3AD203B41FA5}">
                      <a16:colId xmlns="" xmlns:a16="http://schemas.microsoft.com/office/drawing/2014/main" val="3845960506"/>
                    </a:ext>
                  </a:extLst>
                </a:gridCol>
                <a:gridCol w="2760306">
                  <a:extLst>
                    <a:ext uri="{9D8B030D-6E8A-4147-A177-3AD203B41FA5}">
                      <a16:colId xmlns="" xmlns:a16="http://schemas.microsoft.com/office/drawing/2014/main" val="2078521691"/>
                    </a:ext>
                  </a:extLst>
                </a:gridCol>
              </a:tblGrid>
              <a:tr h="261484">
                <a:tc rowSpan="2"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effectLst/>
                        </a:rPr>
                        <a:t>Очаг поражения</a:t>
                      </a:r>
                      <a:endParaRPr lang="x-none" sz="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820" marR="4682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effectLst/>
                        </a:rPr>
                        <a:t>1 этап (догоспитальный)</a:t>
                      </a:r>
                      <a:endParaRPr lang="x-none" sz="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820" marR="4682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effectLst/>
                        </a:rPr>
                        <a:t>2 этап (госпитальный)</a:t>
                      </a:r>
                      <a:endParaRPr lang="x-none" sz="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820" marR="4682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98632374"/>
                  </a:ext>
                </a:extLst>
              </a:tr>
              <a:tr h="361496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effectLst/>
                        </a:rPr>
                        <a:t>Формирования ВСМК</a:t>
                      </a:r>
                      <a:endParaRPr lang="x-none" sz="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820" marR="4682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effectLst/>
                        </a:rPr>
                        <a:t>ЛПУ</a:t>
                      </a:r>
                      <a:endParaRPr lang="x-none" sz="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820" marR="4682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86042155"/>
                  </a:ext>
                </a:extLst>
              </a:tr>
              <a:tr h="2621380">
                <a:tc>
                  <a:txBody>
                    <a:bodyPr/>
                    <a:lstStyle/>
                    <a:p>
                      <a:pPr algn="just"/>
                      <a:r>
                        <a:rPr lang="ru-RU" sz="1400" b="1" dirty="0">
                          <a:effectLst/>
                        </a:rPr>
                        <a:t>При обрушении здания при землетрясении получил травму куском металлической арматуры. Лежит на спине, лицом кверху. Без сознания. Лицо залито кровью. Обширная обезображивающая кровоточащая рана на левой половине лица, верхняя челюсть и левая половина носа разрушены. Левый глаз отсутствует.</a:t>
                      </a:r>
                      <a:endParaRPr lang="x-none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820" marR="4682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b="1" dirty="0">
                          <a:effectLst/>
                        </a:rPr>
                        <a:t>Обширная рана на левой половине лица, щека, нижнее веко, верхняя губа, левый глаз отсутствует. В ране большое количество сгустков крови, видны отломки верхней челюсти. Кровотечение из мягких тканей. Сознание отсутствует. АД 70/40 мм </a:t>
                      </a:r>
                      <a:r>
                        <a:rPr lang="ru-RU" sz="1400" b="1" dirty="0" err="1">
                          <a:effectLst/>
                        </a:rPr>
                        <a:t>рт</a:t>
                      </a:r>
                      <a:r>
                        <a:rPr lang="ru-RU" sz="1400" b="1" dirty="0">
                          <a:effectLst/>
                        </a:rPr>
                        <a:t> </a:t>
                      </a:r>
                      <a:r>
                        <a:rPr lang="ru-RU" sz="1400" b="1" dirty="0" err="1">
                          <a:effectLst/>
                        </a:rPr>
                        <a:t>ст</a:t>
                      </a:r>
                      <a:r>
                        <a:rPr lang="ru-RU" sz="1400" b="1" dirty="0">
                          <a:effectLst/>
                        </a:rPr>
                        <a:t>, пульс 110 в минуту, слабого наполнения.</a:t>
                      </a:r>
                      <a:endParaRPr lang="x-none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820" marR="4682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b="1" dirty="0">
                          <a:effectLst/>
                        </a:rPr>
                        <a:t>Повязка промокла кровью. В области левой половины лица обширная рана, проникающая в полость рта, с разрушением верхней челюсти слева. В ране видны множественные костные отломки. Рана умеренно кровоточит. Левый глаз отсутствует. АД 80/60 мм </a:t>
                      </a:r>
                      <a:r>
                        <a:rPr lang="ru-RU" sz="1400" b="1" dirty="0" err="1">
                          <a:effectLst/>
                        </a:rPr>
                        <a:t>рт</a:t>
                      </a:r>
                      <a:r>
                        <a:rPr lang="ru-RU" sz="1400" b="1" dirty="0">
                          <a:effectLst/>
                        </a:rPr>
                        <a:t> </a:t>
                      </a:r>
                      <a:r>
                        <a:rPr lang="ru-RU" sz="1400" b="1" dirty="0" err="1">
                          <a:effectLst/>
                        </a:rPr>
                        <a:t>ст</a:t>
                      </a:r>
                      <a:r>
                        <a:rPr lang="ru-RU" sz="1400" b="1" dirty="0">
                          <a:effectLst/>
                        </a:rPr>
                        <a:t>, пульс 100 в минуту, слабого наполнения.</a:t>
                      </a:r>
                      <a:endParaRPr lang="x-none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820" marR="4682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92633681"/>
                  </a:ext>
                </a:extLst>
              </a:tr>
              <a:tr h="2876320">
                <a:tc>
                  <a:txBody>
                    <a:bodyPr/>
                    <a:lstStyle/>
                    <a:p>
                      <a:pPr algn="just"/>
                      <a:r>
                        <a:rPr lang="ru-RU" sz="1100" b="1" i="1" dirty="0">
                          <a:effectLst/>
                        </a:rPr>
                        <a:t> </a:t>
                      </a:r>
                    </a:p>
                    <a:p>
                      <a:pPr algn="just"/>
                      <a:endParaRPr lang="ru-RU" sz="1100" b="1" i="1" dirty="0">
                        <a:effectLst/>
                      </a:endParaRPr>
                    </a:p>
                    <a:p>
                      <a:pPr algn="just"/>
                      <a:r>
                        <a:rPr lang="ru-RU" sz="1100" b="1" i="1" dirty="0">
                          <a:effectLst/>
                        </a:rPr>
                        <a:t>1.Назовите вид помощи.</a:t>
                      </a:r>
                      <a:endParaRPr lang="x-none" sz="1100" b="1" i="1" dirty="0">
                        <a:effectLst/>
                      </a:endParaRPr>
                    </a:p>
                    <a:p>
                      <a:pPr algn="just"/>
                      <a:r>
                        <a:rPr lang="ru-RU" sz="1100" b="1" i="1" dirty="0">
                          <a:effectLst/>
                        </a:rPr>
                        <a:t>2. Кто оказывает?</a:t>
                      </a:r>
                      <a:endParaRPr lang="x-none" sz="1100" b="1" i="1" dirty="0">
                        <a:effectLst/>
                      </a:endParaRPr>
                    </a:p>
                    <a:p>
                      <a:pPr algn="just"/>
                      <a:r>
                        <a:rPr lang="ru-RU" sz="1100" b="1" i="1" dirty="0">
                          <a:effectLst/>
                        </a:rPr>
                        <a:t>3. Какие мероприятия выполнены?</a:t>
                      </a:r>
                      <a:endParaRPr lang="x-none" sz="1100" b="1" i="1" dirty="0">
                        <a:effectLst/>
                      </a:endParaRPr>
                    </a:p>
                    <a:p>
                      <a:pPr algn="just"/>
                      <a:r>
                        <a:rPr lang="ru-RU" sz="1100" b="1" i="1" dirty="0">
                          <a:effectLst/>
                        </a:rPr>
                        <a:t>4. Какое медицинское имущество используется?</a:t>
                      </a:r>
                      <a:endParaRPr lang="x-none" sz="1100" b="1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820" marR="4682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ru-RU" sz="1100" dirty="0">
                        <a:effectLst/>
                      </a:endParaRPr>
                    </a:p>
                    <a:p>
                      <a:pPr algn="just"/>
                      <a:endParaRPr lang="ru-RU" sz="1100" b="1" i="1" dirty="0">
                        <a:effectLst/>
                      </a:endParaRPr>
                    </a:p>
                    <a:p>
                      <a:pPr algn="just"/>
                      <a:r>
                        <a:rPr lang="ru-RU" sz="1100" b="1" i="1" dirty="0">
                          <a:effectLst/>
                        </a:rPr>
                        <a:t>1.Назовите вид медицинской помощи.</a:t>
                      </a:r>
                      <a:endParaRPr lang="x-none" sz="1100" b="1" i="1" dirty="0">
                        <a:effectLst/>
                      </a:endParaRPr>
                    </a:p>
                    <a:p>
                      <a:pPr algn="just"/>
                      <a:r>
                        <a:rPr lang="ru-RU" sz="1100" b="1" i="1" dirty="0">
                          <a:effectLst/>
                        </a:rPr>
                        <a:t>2. Проведите </a:t>
                      </a:r>
                      <a:r>
                        <a:rPr lang="ru-RU" sz="1100" b="1" i="1" dirty="0" err="1">
                          <a:effectLst/>
                        </a:rPr>
                        <a:t>внутрипунктовую</a:t>
                      </a:r>
                      <a:r>
                        <a:rPr lang="ru-RU" sz="1100" b="1" i="1" dirty="0">
                          <a:effectLst/>
                        </a:rPr>
                        <a:t> сортировку (где, в какую очередь?)</a:t>
                      </a:r>
                      <a:endParaRPr lang="x-none" sz="1100" b="1" i="1" dirty="0">
                        <a:effectLst/>
                      </a:endParaRPr>
                    </a:p>
                    <a:p>
                      <a:pPr algn="just"/>
                      <a:r>
                        <a:rPr lang="ru-RU" sz="1100" b="1" i="1" dirty="0">
                          <a:effectLst/>
                        </a:rPr>
                        <a:t>3. Кто оказывает?</a:t>
                      </a:r>
                      <a:endParaRPr lang="x-none" sz="1100" b="1" i="1" dirty="0">
                        <a:effectLst/>
                      </a:endParaRPr>
                    </a:p>
                    <a:p>
                      <a:pPr algn="just"/>
                      <a:r>
                        <a:rPr lang="ru-RU" sz="1100" b="1" i="1" dirty="0">
                          <a:effectLst/>
                        </a:rPr>
                        <a:t>4. Какие мероприятия выполнены?</a:t>
                      </a:r>
                      <a:endParaRPr lang="x-none" sz="1100" b="1" i="1" dirty="0">
                        <a:effectLst/>
                      </a:endParaRPr>
                    </a:p>
                    <a:p>
                      <a:pPr algn="just"/>
                      <a:r>
                        <a:rPr lang="ru-RU" sz="1100" b="1" i="1" dirty="0">
                          <a:effectLst/>
                        </a:rPr>
                        <a:t>5. Какая медицинская документация оформляется?</a:t>
                      </a:r>
                      <a:endParaRPr lang="x-none" sz="1100" b="1" i="1" dirty="0">
                        <a:effectLst/>
                      </a:endParaRPr>
                    </a:p>
                    <a:p>
                      <a:pPr algn="just"/>
                      <a:r>
                        <a:rPr lang="ru-RU" sz="1100" b="1" i="1" dirty="0">
                          <a:effectLst/>
                        </a:rPr>
                        <a:t>6. Какое медицинское имущество используется?</a:t>
                      </a:r>
                      <a:endParaRPr lang="x-none" sz="1100" b="1" i="1" dirty="0">
                        <a:effectLst/>
                      </a:endParaRPr>
                    </a:p>
                    <a:p>
                      <a:pPr algn="just"/>
                      <a:r>
                        <a:rPr lang="ru-RU" sz="1100" b="1" i="1" dirty="0">
                          <a:effectLst/>
                        </a:rPr>
                        <a:t>7. Проведите </a:t>
                      </a:r>
                      <a:r>
                        <a:rPr lang="ru-RU" sz="1100" b="1" i="1" dirty="0" err="1">
                          <a:effectLst/>
                        </a:rPr>
                        <a:t>эвакуационно</a:t>
                      </a:r>
                      <a:r>
                        <a:rPr lang="ru-RU" sz="1100" b="1" i="1" dirty="0">
                          <a:effectLst/>
                        </a:rPr>
                        <a:t>-транспортную сортировку</a:t>
                      </a:r>
                      <a:endParaRPr lang="x-none" sz="1100" b="1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820" marR="4682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ru-RU" sz="1100" dirty="0">
                        <a:effectLst/>
                      </a:endParaRPr>
                    </a:p>
                    <a:p>
                      <a:pPr algn="just"/>
                      <a:endParaRPr lang="ru-RU" sz="1100" dirty="0">
                        <a:effectLst/>
                      </a:endParaRPr>
                    </a:p>
                    <a:p>
                      <a:pPr algn="just"/>
                      <a:r>
                        <a:rPr lang="ru-RU" sz="1100" b="1" i="1" dirty="0">
                          <a:effectLst/>
                        </a:rPr>
                        <a:t>1. Назовите вид медицинской помощи.</a:t>
                      </a:r>
                      <a:endParaRPr lang="x-none" sz="1100" b="1" i="1" dirty="0">
                        <a:effectLst/>
                      </a:endParaRPr>
                    </a:p>
                    <a:p>
                      <a:pPr algn="just"/>
                      <a:r>
                        <a:rPr lang="ru-RU" sz="1100" b="1" i="1" dirty="0">
                          <a:effectLst/>
                        </a:rPr>
                        <a:t>2. Кто оказывает?</a:t>
                      </a:r>
                      <a:endParaRPr lang="x-none" sz="1100" b="1" i="1" dirty="0">
                        <a:effectLst/>
                      </a:endParaRPr>
                    </a:p>
                    <a:p>
                      <a:pPr algn="just"/>
                      <a:r>
                        <a:rPr lang="ru-RU" sz="1100" b="1" i="1" dirty="0">
                          <a:effectLst/>
                        </a:rPr>
                        <a:t>3. Какие мероприятия выполнены?</a:t>
                      </a:r>
                      <a:endParaRPr lang="x-none" sz="1100" b="1" i="1" dirty="0">
                        <a:effectLst/>
                      </a:endParaRPr>
                    </a:p>
                    <a:p>
                      <a:pPr algn="just"/>
                      <a:r>
                        <a:rPr lang="ru-RU" sz="1100" b="1" i="1" dirty="0">
                          <a:effectLst/>
                        </a:rPr>
                        <a:t>4. Какое медицинское имущество используется?</a:t>
                      </a:r>
                      <a:endParaRPr lang="x-none" sz="1100" b="1" i="1" dirty="0">
                        <a:effectLst/>
                      </a:endParaRPr>
                    </a:p>
                    <a:p>
                      <a:pPr algn="just"/>
                      <a:r>
                        <a:rPr lang="ru-RU" sz="1100" dirty="0">
                          <a:effectLst/>
                        </a:rPr>
                        <a:t> </a:t>
                      </a:r>
                      <a:endParaRPr lang="x-none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820" marR="4682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73919821"/>
                  </a:ext>
                </a:extLst>
              </a:tr>
            </a:tbl>
          </a:graphicData>
        </a:graphic>
      </p:graphicFrame>
      <p:pic>
        <p:nvPicPr>
          <p:cNvPr id="3" name="~PP602.WAV">
            <a:hlinkClick r:id="" action="ppaction://media"/>
          </p:cNvPr>
          <p:cNvPicPr>
            <a:picLocks noRot="1" noChangeAspect="1"/>
          </p:cNvPicPr>
          <p:nvPr>
            <a:wavAudioFile r:embed="rId1" name="~PP602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61744078"/>
      </p:ext>
    </p:extLst>
  </p:cSld>
  <p:clrMapOvr>
    <a:masterClrMapping/>
  </p:clrMapOvr>
  <p:transition advTm="5800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ChangeArrowheads="1"/>
          </p:cNvSpPr>
          <p:nvPr/>
        </p:nvSpPr>
        <p:spPr bwMode="auto">
          <a:xfrm>
            <a:off x="611188" y="355869"/>
            <a:ext cx="7705725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землетрясений по источнику формирования</a:t>
            </a:r>
            <a:endParaRPr lang="en-US" altLang="ru-RU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just">
              <a:buFontTx/>
              <a:buChar char="-"/>
            </a:pPr>
            <a:r>
              <a:rPr lang="ru-RU" altLang="ru-RU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тектонические, </a:t>
            </a:r>
          </a:p>
          <a:p>
            <a:pPr marL="571500" indent="-571500" algn="just">
              <a:buFontTx/>
              <a:buChar char="-"/>
            </a:pPr>
            <a:r>
              <a:rPr lang="ru-RU" altLang="ru-RU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вулканические, </a:t>
            </a:r>
          </a:p>
          <a:p>
            <a:pPr marL="571500" indent="-571500" algn="just">
              <a:buFontTx/>
              <a:buChar char="-"/>
            </a:pPr>
            <a:r>
              <a:rPr lang="ru-RU" altLang="ru-RU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обвальные,</a:t>
            </a:r>
          </a:p>
          <a:p>
            <a:pPr marL="571500" indent="-571500" algn="just">
              <a:buFontTx/>
              <a:buChar char="-"/>
            </a:pPr>
            <a:r>
              <a:rPr lang="ru-RU" altLang="ru-RU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моретрясений</a:t>
            </a:r>
            <a:r>
              <a:rPr lang="ru-RU" altLang="ru-RU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571500" indent="-571500" algn="just">
              <a:buFontTx/>
              <a:buChar char="-"/>
            </a:pPr>
            <a:endParaRPr lang="ru-RU" altLang="ru-RU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Они обычно охватывают обширные территории. Количество толчков и промежутки времени между ними могут быть самыми различными. </a:t>
            </a:r>
            <a:endParaRPr lang="ru-RU" alt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~PP4003.WAV">
            <a:hlinkClick r:id="" action="ppaction://media"/>
          </p:cNvPr>
          <p:cNvPicPr>
            <a:picLocks noRot="1" noChangeAspect="1"/>
          </p:cNvPicPr>
          <p:nvPr>
            <a:wavAudioFile r:embed="rId1" name="~PP4003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512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ChangeArrowheads="1"/>
          </p:cNvSpPr>
          <p:nvPr/>
        </p:nvSpPr>
        <p:spPr bwMode="auto">
          <a:xfrm>
            <a:off x="755650" y="528638"/>
            <a:ext cx="7777163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en-US" altLang="ru-RU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Разрушающее </a:t>
            </a:r>
            <a:r>
              <a:rPr lang="ru-RU" altLang="ru-RU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действие землетрясения схоже с действием ударной волны ядерного взрыва. Участок земли, из которого исходят волны, называют </a:t>
            </a:r>
            <a:r>
              <a:rPr lang="ru-RU" alt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центром</a:t>
            </a:r>
            <a:r>
              <a:rPr lang="ru-RU" alt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altLang="ru-RU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точку, расположенную над ним на поверхности земли,</a:t>
            </a:r>
            <a:r>
              <a:rPr lang="ru-RU" altLang="ru-RU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alt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эпицентром землетрясения</a:t>
            </a:r>
            <a:r>
              <a:rPr lang="ru-RU" alt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~PP3216.WAV">
            <a:hlinkClick r:id="" action="ppaction://media"/>
          </p:cNvPr>
          <p:cNvPicPr>
            <a:picLocks noRot="1" noChangeAspect="1"/>
          </p:cNvPicPr>
          <p:nvPr>
            <a:wavAudioFile r:embed="rId1" name="~PP3216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507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ChangeArrowheads="1"/>
          </p:cNvSpPr>
          <p:nvPr/>
        </p:nvSpPr>
        <p:spPr bwMode="auto">
          <a:xfrm>
            <a:off x="827088" y="672376"/>
            <a:ext cx="7489825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активные </a:t>
            </a:r>
          </a:p>
          <a:p>
            <a:pPr algn="ctr"/>
            <a:r>
              <a:rPr lang="ru-RU" altLang="ru-R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сейсмические районы России: </a:t>
            </a:r>
            <a:endParaRPr lang="ru-RU" altLang="ru-RU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Северный Кавказ, Прибайкалье, Приморье, Сахалин, Камчатка и Курильские острова, где расположено более </a:t>
            </a:r>
            <a:r>
              <a:rPr lang="ru-RU" altLang="ru-R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городов </a:t>
            </a:r>
            <a:r>
              <a:rPr lang="ru-RU" altLang="ru-RU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населённых пунктов, в которых проживают более </a:t>
            </a:r>
            <a:r>
              <a:rPr lang="ru-RU" altLang="ru-R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млн. россиян.</a:t>
            </a:r>
          </a:p>
          <a:p>
            <a:pPr algn="just"/>
            <a:endParaRPr lang="ru-RU" altLang="ru-RU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altLang="ru-RU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~PP3276.WAV">
            <a:hlinkClick r:id="" action="ppaction://media"/>
          </p:cNvPr>
          <p:cNvPicPr>
            <a:picLocks noRot="1" noChangeAspect="1"/>
          </p:cNvPicPr>
          <p:nvPr>
            <a:wavAudioFile r:embed="rId1" name="~PP3276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471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ChangeArrowheads="1"/>
          </p:cNvSpPr>
          <p:nvPr/>
        </p:nvSpPr>
        <p:spPr bwMode="auto">
          <a:xfrm>
            <a:off x="539750" y="1160493"/>
            <a:ext cx="8135938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ru-RU" altLang="ru-RU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целом около </a:t>
            </a:r>
            <a:r>
              <a:rPr lang="ru-RU" alt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20 %</a:t>
            </a:r>
            <a:r>
              <a:rPr lang="ru-RU" altLang="ru-RU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территории Российской Федерации подвержено сейсмическому воздействию интенсивностью более 7 баллов и более     5 % занимают  </a:t>
            </a:r>
            <a:r>
              <a:rPr lang="ru-RU" alt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alt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alt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балльные зоны.</a:t>
            </a:r>
          </a:p>
          <a:p>
            <a:pPr algn="just"/>
            <a:endParaRPr lang="ru-RU" altLang="ru-RU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altLang="ru-RU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algn="just"/>
            <a:r>
              <a:rPr lang="ru-RU" alt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ВЕЛИЧИНА САНИТАРНЫХ ПОТЕРЬ</a:t>
            </a:r>
          </a:p>
        </p:txBody>
      </p:sp>
      <p:sp>
        <p:nvSpPr>
          <p:cNvPr id="2" name="Выноска: стрелка вниз 1">
            <a:extLst>
              <a:ext uri="{FF2B5EF4-FFF2-40B4-BE49-F238E27FC236}">
                <a16:creationId xmlns="" xmlns:a16="http://schemas.microsoft.com/office/drawing/2014/main" id="{90677837-FF9B-41D0-8859-3E9AE96D2399}"/>
              </a:ext>
            </a:extLst>
          </p:cNvPr>
          <p:cNvSpPr/>
          <p:nvPr/>
        </p:nvSpPr>
        <p:spPr>
          <a:xfrm>
            <a:off x="1259632" y="4365104"/>
            <a:ext cx="6768751" cy="720080"/>
          </a:xfrm>
          <a:prstGeom prst="downArrow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FFFF00"/>
              </a:solidFill>
            </a:endParaRPr>
          </a:p>
        </p:txBody>
      </p:sp>
      <p:pic>
        <p:nvPicPr>
          <p:cNvPr id="6" name="~PP990.WAV">
            <a:hlinkClick r:id="" action="ppaction://media"/>
          </p:cNvPr>
          <p:cNvPicPr>
            <a:picLocks noRot="1" noChangeAspect="1"/>
          </p:cNvPicPr>
          <p:nvPr>
            <a:wavAudioFile r:embed="rId1" name="~PP990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599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TM02900771[[fn=Сектор]]</Template>
  <TotalTime>654</TotalTime>
  <Words>1366</Words>
  <Application>Microsoft Office PowerPoint</Application>
  <PresentationFormat>Экран (4:3)</PresentationFormat>
  <Paragraphs>143</Paragraphs>
  <Slides>56</Slides>
  <Notes>1</Notes>
  <HiddenSlides>0</HiddenSlides>
  <MMClips>56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57" baseType="lpstr">
      <vt:lpstr>Сектор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Поражающие факторы землетрясения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Поражающие факторы наводнения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usser</cp:lastModifiedBy>
  <cp:revision>85</cp:revision>
  <dcterms:modified xsi:type="dcterms:W3CDTF">2020-09-20T08:47:25Z</dcterms:modified>
</cp:coreProperties>
</file>